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50"/>
  </p:notesMasterIdLst>
  <p:handoutMasterIdLst>
    <p:handoutMasterId r:id="rId51"/>
  </p:handoutMasterIdLst>
  <p:sldIdLst>
    <p:sldId id="405" r:id="rId2"/>
    <p:sldId id="319" r:id="rId3"/>
    <p:sldId id="383" r:id="rId4"/>
    <p:sldId id="384" r:id="rId5"/>
    <p:sldId id="385" r:id="rId6"/>
    <p:sldId id="273" r:id="rId7"/>
    <p:sldId id="397" r:id="rId8"/>
    <p:sldId id="386" r:id="rId9"/>
    <p:sldId id="338" r:id="rId10"/>
    <p:sldId id="342" r:id="rId11"/>
    <p:sldId id="348" r:id="rId12"/>
    <p:sldId id="344" r:id="rId13"/>
    <p:sldId id="346" r:id="rId14"/>
    <p:sldId id="350" r:id="rId15"/>
    <p:sldId id="281" r:id="rId16"/>
    <p:sldId id="288" r:id="rId17"/>
    <p:sldId id="388" r:id="rId18"/>
    <p:sldId id="427" r:id="rId19"/>
    <p:sldId id="390" r:id="rId20"/>
    <p:sldId id="426" r:id="rId21"/>
    <p:sldId id="407" r:id="rId22"/>
    <p:sldId id="409" r:id="rId23"/>
    <p:sldId id="428" r:id="rId24"/>
    <p:sldId id="410" r:id="rId25"/>
    <p:sldId id="411" r:id="rId26"/>
    <p:sldId id="412" r:id="rId27"/>
    <p:sldId id="414" r:id="rId28"/>
    <p:sldId id="415" r:id="rId29"/>
    <p:sldId id="416" r:id="rId30"/>
    <p:sldId id="418" r:id="rId31"/>
    <p:sldId id="419" r:id="rId32"/>
    <p:sldId id="422" r:id="rId33"/>
    <p:sldId id="420" r:id="rId34"/>
    <p:sldId id="421" r:id="rId35"/>
    <p:sldId id="380" r:id="rId36"/>
    <p:sldId id="326" r:id="rId37"/>
    <p:sldId id="283" r:id="rId38"/>
    <p:sldId id="332" r:id="rId39"/>
    <p:sldId id="363" r:id="rId40"/>
    <p:sldId id="364" r:id="rId41"/>
    <p:sldId id="266" r:id="rId42"/>
    <p:sldId id="279" r:id="rId43"/>
    <p:sldId id="357" r:id="rId44"/>
    <p:sldId id="425" r:id="rId45"/>
    <p:sldId id="423" r:id="rId46"/>
    <p:sldId id="424" r:id="rId47"/>
    <p:sldId id="400" r:id="rId48"/>
    <p:sldId id="391" r:id="rId4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89257" autoAdjust="0"/>
  </p:normalViewPr>
  <p:slideViewPr>
    <p:cSldViewPr>
      <p:cViewPr varScale="1">
        <p:scale>
          <a:sx n="115" d="100"/>
          <a:sy n="115" d="100"/>
        </p:scale>
        <p:origin x="15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Arial" charset="0"/>
              </a:defRPr>
            </a:lvl1pPr>
          </a:lstStyle>
          <a:p>
            <a:pPr>
              <a:defRPr/>
            </a:pPr>
            <a:endParaRPr lang="en-US"/>
          </a:p>
        </p:txBody>
      </p:sp>
      <p:sp>
        <p:nvSpPr>
          <p:cNvPr id="136195" name="Rectangle 3"/>
          <p:cNvSpPr>
            <a:spLocks noGrp="1" noChangeArrowheads="1"/>
          </p:cNvSpPr>
          <p:nvPr>
            <p:ph type="dt" sz="quarter" idx="1"/>
          </p:nvPr>
        </p:nvSpPr>
        <p:spPr bwMode="auto">
          <a:xfrm>
            <a:off x="3939466"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Arial" charset="0"/>
              </a:defRPr>
            </a:lvl1pPr>
          </a:lstStyle>
          <a:p>
            <a:pPr>
              <a:defRPr/>
            </a:pPr>
            <a:endParaRPr lang="en-US"/>
          </a:p>
        </p:txBody>
      </p:sp>
      <p:sp>
        <p:nvSpPr>
          <p:cNvPr id="136196" name="Rectangle 4"/>
          <p:cNvSpPr>
            <a:spLocks noGrp="1" noChangeArrowheads="1"/>
          </p:cNvSpPr>
          <p:nvPr>
            <p:ph type="ftr" sz="quarter" idx="2"/>
          </p:nvPr>
        </p:nvSpPr>
        <p:spPr bwMode="auto">
          <a:xfrm>
            <a:off x="0"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Arial" charset="0"/>
              </a:defRPr>
            </a:lvl1pPr>
          </a:lstStyle>
          <a:p>
            <a:pPr>
              <a:defRPr/>
            </a:pPr>
            <a:endParaRPr lang="en-US"/>
          </a:p>
        </p:txBody>
      </p:sp>
      <p:sp>
        <p:nvSpPr>
          <p:cNvPr id="136197" name="Rectangle 5"/>
          <p:cNvSpPr>
            <a:spLocks noGrp="1" noChangeArrowheads="1"/>
          </p:cNvSpPr>
          <p:nvPr>
            <p:ph type="sldNum" sz="quarter" idx="3"/>
          </p:nvPr>
        </p:nvSpPr>
        <p:spPr bwMode="auto">
          <a:xfrm>
            <a:off x="3939466"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Arial" charset="0"/>
              </a:defRPr>
            </a:lvl1pPr>
          </a:lstStyle>
          <a:p>
            <a:pPr>
              <a:defRPr/>
            </a:pPr>
            <a:fld id="{F782AD63-3C75-4C31-8687-92CE6CCA62DF}" type="slidenum">
              <a:rPr lang="en-US"/>
              <a:pPr>
                <a:defRPr/>
              </a:pPr>
              <a:t>‹#›</a:t>
            </a:fld>
            <a:endParaRPr lang="en-US"/>
          </a:p>
        </p:txBody>
      </p:sp>
    </p:spTree>
    <p:extLst>
      <p:ext uri="{BB962C8B-B14F-4D97-AF65-F5344CB8AC3E}">
        <p14:creationId xmlns:p14="http://schemas.microsoft.com/office/powerpoint/2010/main" val="3838972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Arial" charset="0"/>
              </a:defRPr>
            </a:lvl1pPr>
          </a:lstStyle>
          <a:p>
            <a:pPr>
              <a:defRPr/>
            </a:pPr>
            <a:endParaRPr lang="en-US"/>
          </a:p>
        </p:txBody>
      </p:sp>
      <p:sp>
        <p:nvSpPr>
          <p:cNvPr id="138243" name="Rectangle 3"/>
          <p:cNvSpPr>
            <a:spLocks noGrp="1" noChangeArrowheads="1"/>
          </p:cNvSpPr>
          <p:nvPr>
            <p:ph type="dt" idx="1"/>
          </p:nvPr>
        </p:nvSpPr>
        <p:spPr bwMode="auto">
          <a:xfrm>
            <a:off x="3939466"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5"/>
          <p:cNvSpPr>
            <a:spLocks noGrp="1" noChangeArrowheads="1"/>
          </p:cNvSpPr>
          <p:nvPr>
            <p:ph type="body" sz="quarter" idx="3"/>
          </p:nvPr>
        </p:nvSpPr>
        <p:spPr bwMode="auto">
          <a:xfrm>
            <a:off x="695484" y="4421823"/>
            <a:ext cx="5563870"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8246" name="Rectangle 6"/>
          <p:cNvSpPr>
            <a:spLocks noGrp="1" noChangeArrowheads="1"/>
          </p:cNvSpPr>
          <p:nvPr>
            <p:ph type="ftr" sz="quarter" idx="4"/>
          </p:nvPr>
        </p:nvSpPr>
        <p:spPr bwMode="auto">
          <a:xfrm>
            <a:off x="0"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Arial" charset="0"/>
              </a:defRPr>
            </a:lvl1pPr>
          </a:lstStyle>
          <a:p>
            <a:pPr>
              <a:defRPr/>
            </a:pPr>
            <a:endParaRPr lang="en-US"/>
          </a:p>
        </p:txBody>
      </p:sp>
      <p:sp>
        <p:nvSpPr>
          <p:cNvPr id="138247" name="Rectangle 7"/>
          <p:cNvSpPr>
            <a:spLocks noGrp="1" noChangeArrowheads="1"/>
          </p:cNvSpPr>
          <p:nvPr>
            <p:ph type="sldNum" sz="quarter" idx="5"/>
          </p:nvPr>
        </p:nvSpPr>
        <p:spPr bwMode="auto">
          <a:xfrm>
            <a:off x="3939466"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Arial" charset="0"/>
              </a:defRPr>
            </a:lvl1pPr>
          </a:lstStyle>
          <a:p>
            <a:pPr>
              <a:defRPr/>
            </a:pPr>
            <a:fld id="{D9D45169-8DE4-43E8-873B-A7BEC383F54A}" type="slidenum">
              <a:rPr lang="en-US"/>
              <a:pPr>
                <a:defRPr/>
              </a:pPr>
              <a:t>‹#›</a:t>
            </a:fld>
            <a:endParaRPr lang="en-US"/>
          </a:p>
        </p:txBody>
      </p:sp>
    </p:spTree>
    <p:extLst>
      <p:ext uri="{BB962C8B-B14F-4D97-AF65-F5344CB8AC3E}">
        <p14:creationId xmlns:p14="http://schemas.microsoft.com/office/powerpoint/2010/main" val="3929344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 description in text.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5060" indent="-290408" eaLnBrk="0" hangingPunct="0">
              <a:spcBef>
                <a:spcPct val="30000"/>
              </a:spcBef>
              <a:defRPr sz="1200">
                <a:solidFill>
                  <a:schemeClr val="tx1"/>
                </a:solidFill>
                <a:latin typeface="Arial" pitchFamily="34" charset="0"/>
              </a:defRPr>
            </a:lvl2pPr>
            <a:lvl3pPr marL="1161631" indent="-232326" eaLnBrk="0" hangingPunct="0">
              <a:spcBef>
                <a:spcPct val="30000"/>
              </a:spcBef>
              <a:defRPr sz="1200">
                <a:solidFill>
                  <a:schemeClr val="tx1"/>
                </a:solidFill>
                <a:latin typeface="Arial" pitchFamily="34" charset="0"/>
              </a:defRPr>
            </a:lvl3pPr>
            <a:lvl4pPr marL="1626283" indent="-232326" eaLnBrk="0" hangingPunct="0">
              <a:spcBef>
                <a:spcPct val="30000"/>
              </a:spcBef>
              <a:defRPr sz="1200">
                <a:solidFill>
                  <a:schemeClr val="tx1"/>
                </a:solidFill>
                <a:latin typeface="Arial" pitchFamily="34" charset="0"/>
              </a:defRPr>
            </a:lvl4pPr>
            <a:lvl5pPr marL="2090936" indent="-232326" eaLnBrk="0" hangingPunct="0">
              <a:spcBef>
                <a:spcPct val="30000"/>
              </a:spcBef>
              <a:defRPr sz="1200">
                <a:solidFill>
                  <a:schemeClr val="tx1"/>
                </a:solidFill>
                <a:latin typeface="Arial" pitchFamily="34" charset="0"/>
              </a:defRPr>
            </a:lvl5pPr>
            <a:lvl6pPr marL="2555588" indent="-232326" eaLnBrk="0" fontAlgn="base" hangingPunct="0">
              <a:spcBef>
                <a:spcPct val="30000"/>
              </a:spcBef>
              <a:spcAft>
                <a:spcPct val="0"/>
              </a:spcAft>
              <a:defRPr sz="1200">
                <a:solidFill>
                  <a:schemeClr val="tx1"/>
                </a:solidFill>
                <a:latin typeface="Arial" pitchFamily="34" charset="0"/>
              </a:defRPr>
            </a:lvl6pPr>
            <a:lvl7pPr marL="3020240" indent="-232326" eaLnBrk="0" fontAlgn="base" hangingPunct="0">
              <a:spcBef>
                <a:spcPct val="30000"/>
              </a:spcBef>
              <a:spcAft>
                <a:spcPct val="0"/>
              </a:spcAft>
              <a:defRPr sz="1200">
                <a:solidFill>
                  <a:schemeClr val="tx1"/>
                </a:solidFill>
                <a:latin typeface="Arial" pitchFamily="34" charset="0"/>
              </a:defRPr>
            </a:lvl7pPr>
            <a:lvl8pPr marL="3484893" indent="-232326" eaLnBrk="0" fontAlgn="base" hangingPunct="0">
              <a:spcBef>
                <a:spcPct val="30000"/>
              </a:spcBef>
              <a:spcAft>
                <a:spcPct val="0"/>
              </a:spcAft>
              <a:defRPr sz="1200">
                <a:solidFill>
                  <a:schemeClr val="tx1"/>
                </a:solidFill>
                <a:latin typeface="Arial" pitchFamily="34" charset="0"/>
              </a:defRPr>
            </a:lvl8pPr>
            <a:lvl9pPr marL="3949545" indent="-23232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E7B8791-4899-4758-817B-585CE7AAE30B}" type="slidenum">
              <a:rPr lang="en-US" altLang="en-US" smtClean="0">
                <a:latin typeface="Tahoma" pitchFamily="34" charset="0"/>
              </a:rPr>
              <a:pPr eaLnBrk="1" hangingPunct="1">
                <a:spcBef>
                  <a:spcPct val="0"/>
                </a:spcBef>
              </a:pPr>
              <a:t>43</a:t>
            </a:fld>
            <a:endParaRPr lang="en-US" alt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4"/>
          <p:cNvSpPr>
            <a:spLocks noGrp="1" noChangeArrowheads="1"/>
          </p:cNvSpPr>
          <p:nvPr>
            <p:ph type="sldNum" sz="quarter" idx="5"/>
          </p:nvPr>
        </p:nvSpPr>
        <p:spPr>
          <a:noFill/>
        </p:spPr>
        <p:txBody>
          <a:bodyPr/>
          <a:lstStyle/>
          <a:p>
            <a:fld id="{1780FA02-3A39-48F5-9A40-BB1D6870505E}" type="slidenum">
              <a:rPr lang="en-US" smtClean="0"/>
              <a:pPr/>
              <a:t>9</a:t>
            </a:fld>
            <a:endParaRPr lang="en-US" smtClean="0"/>
          </a:p>
        </p:txBody>
      </p:sp>
      <p:sp>
        <p:nvSpPr>
          <p:cNvPr id="184322" name="Rectangle 2"/>
          <p:cNvSpPr>
            <a:spLocks noGrp="1" noChangeArrowheads="1"/>
          </p:cNvSpPr>
          <p:nvPr>
            <p:ph type="body" idx="1"/>
          </p:nvPr>
        </p:nvSpPr>
        <p:spPr>
          <a:noFill/>
          <a:ln w="9525"/>
        </p:spPr>
        <p:txBody>
          <a:bodyPr/>
          <a:lstStyle/>
          <a:p>
            <a:r>
              <a:rPr lang="en-US" smtClean="0"/>
              <a:t>It is extremely important to note that texture is an unchangeable property of soil but structure can be improved or destroyed by human activity.</a:t>
            </a:r>
          </a:p>
          <a:p>
            <a:endParaRPr lang="en-US" smtClean="0"/>
          </a:p>
          <a:p>
            <a:r>
              <a:rPr lang="en-US" smtClean="0"/>
              <a:t>It is important for gardeners to manage the soil to improve and maintain soil structure. Remember, soil structure must be maintained. Adding organic matter once does not improve soil structure over an extended period of time. Organic matter must be added continuously. A poorly structured soil does not provide a desirable environment for plant growth.</a:t>
            </a:r>
          </a:p>
        </p:txBody>
      </p:sp>
      <p:sp>
        <p:nvSpPr>
          <p:cNvPr id="184323" name="Rectangle 3"/>
          <p:cNvSpPr>
            <a:spLocks noGrp="1" noRot="1" noChangeAspect="1" noChangeArrowheads="1" noTextEdit="1"/>
          </p:cNvSpPr>
          <p:nvPr>
            <p:ph type="sldImg"/>
          </p:nvPr>
        </p:nvSpPr>
        <p:spPr>
          <a:xfrm>
            <a:off x="1150938" y="698500"/>
            <a:ext cx="4637087" cy="3478213"/>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w="9525"/>
        </p:spPr>
        <p:txBody>
          <a:bodyPr/>
          <a:lstStyle/>
          <a:p>
            <a:r>
              <a:rPr lang="en-US" dirty="0" smtClean="0"/>
              <a:t>Example of a</a:t>
            </a:r>
            <a:r>
              <a:rPr lang="en-US" baseline="0" dirty="0" smtClean="0"/>
              <a:t> new garden site that was tilled when it was too wet.</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a:noFill/>
          <a:ln w="9525"/>
        </p:spPr>
        <p:txBody>
          <a:bodyPr/>
          <a:lstStyle/>
          <a:p>
            <a:r>
              <a:rPr lang="en-US" dirty="0" smtClean="0"/>
              <a:t>Figure 19 and 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noFill/>
          <a:ln w="9525"/>
        </p:spPr>
        <p:txBody>
          <a:bodyPr/>
          <a:lstStyle/>
          <a:p>
            <a:r>
              <a:rPr lang="en-US" dirty="0" smtClean="0"/>
              <a:t>Figure 17 and 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soil is over-tilled</a:t>
            </a:r>
            <a:endParaRPr lang="en-US" dirty="0"/>
          </a:p>
        </p:txBody>
      </p:sp>
      <p:sp>
        <p:nvSpPr>
          <p:cNvPr id="4" name="Slide Number Placeholder 3"/>
          <p:cNvSpPr>
            <a:spLocks noGrp="1"/>
          </p:cNvSpPr>
          <p:nvPr>
            <p:ph type="sldNum" sz="quarter" idx="10"/>
          </p:nvPr>
        </p:nvSpPr>
        <p:spPr/>
        <p:txBody>
          <a:bodyPr/>
          <a:lstStyle/>
          <a:p>
            <a:pPr>
              <a:defRPr/>
            </a:pPr>
            <a:fld id="{8E99A5F4-490F-4E3D-97CC-89BD241DF23E}"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4"/>
          <p:cNvSpPr>
            <a:spLocks noGrp="1" noChangeArrowheads="1"/>
          </p:cNvSpPr>
          <p:nvPr>
            <p:ph type="sldNum" sz="quarter" idx="5"/>
          </p:nvPr>
        </p:nvSpPr>
        <p:spPr>
          <a:noFill/>
        </p:spPr>
        <p:txBody>
          <a:bodyPr/>
          <a:lstStyle/>
          <a:p>
            <a:fld id="{DDF58FE0-4FCD-415C-A80A-7ECBDB7E3C61}" type="slidenum">
              <a:rPr lang="en-US" smtClean="0"/>
              <a:pPr/>
              <a:t>14</a:t>
            </a:fld>
            <a:endParaRPr lang="en-US"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p:spPr>
        <p:txBody>
          <a:bodyPr/>
          <a:lstStyle/>
          <a:p>
            <a:r>
              <a:rPr lang="en-US" dirty="0" smtClean="0"/>
              <a:t>Page 10 discusses microbial gums:  Stress that</a:t>
            </a:r>
            <a:r>
              <a:rPr lang="en-US" baseline="0" dirty="0" smtClean="0"/>
              <a:t> it is not the organic matter itself that binds soil particles but rather the activity of </a:t>
            </a:r>
            <a:r>
              <a:rPr lang="en-US" baseline="0" dirty="0" err="1" smtClean="0"/>
              <a:t>microorgainisms</a:t>
            </a:r>
            <a:r>
              <a:rPr lang="en-US" baseline="0" dirty="0" smtClean="0"/>
              <a:t> feeding upon it.</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4"/>
          <p:cNvSpPr>
            <a:spLocks noGrp="1" noChangeArrowheads="1"/>
          </p:cNvSpPr>
          <p:nvPr>
            <p:ph type="sldNum" sz="quarter" idx="5"/>
          </p:nvPr>
        </p:nvSpPr>
        <p:spPr>
          <a:noFill/>
        </p:spPr>
        <p:txBody>
          <a:bodyPr/>
          <a:lstStyle/>
          <a:p>
            <a:fld id="{CFE9A6EE-F998-4CC8-87B4-0919F9495CCA}" type="slidenum">
              <a:rPr lang="en-US" smtClean="0"/>
              <a:pPr/>
              <a:t>39</a:t>
            </a:fld>
            <a:endParaRPr lang="en-US" smtClean="0"/>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w="9525"/>
        </p:spPr>
        <p:txBody>
          <a:bodyPr/>
          <a:lstStyle/>
          <a:p>
            <a:r>
              <a:rPr lang="en-US" dirty="0" smtClean="0"/>
              <a:t>Presenter: Discuss the effect of soil pH on the color of hydrangea flowers.</a:t>
            </a:r>
          </a:p>
          <a:p>
            <a:endParaRPr lang="en-US" dirty="0" smtClean="0"/>
          </a:p>
          <a:p>
            <a:r>
              <a:rPr lang="en-US" dirty="0" smtClean="0"/>
              <a:t>[At a low or acid pH, aluminum is available to the plant and the flowers are blue. At a high or alkaline pH, aluminum is tied up and not available to the plant and the flowers are pink. Adding aluminum sulfate (or other acidifying</a:t>
            </a:r>
            <a:r>
              <a:rPr lang="en-US" baseline="0" dirty="0" smtClean="0"/>
              <a:t> materials) </a:t>
            </a:r>
            <a:r>
              <a:rPr lang="en-US" dirty="0" smtClean="0"/>
              <a:t>lowers the pH and provides additional aluminum which will result in blue flowers.]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4"/>
          <p:cNvSpPr>
            <a:spLocks noGrp="1" noChangeArrowheads="1"/>
          </p:cNvSpPr>
          <p:nvPr>
            <p:ph type="sldNum" sz="quarter" idx="5"/>
          </p:nvPr>
        </p:nvSpPr>
        <p:spPr>
          <a:noFill/>
        </p:spPr>
        <p:txBody>
          <a:bodyPr/>
          <a:lstStyle/>
          <a:p>
            <a:fld id="{8498482E-5D9B-405F-88D0-414D31B381FC}" type="slidenum">
              <a:rPr lang="en-US" smtClean="0"/>
              <a:pPr/>
              <a:t>40</a:t>
            </a:fld>
            <a:endParaRPr lang="en-US" smtClean="0"/>
          </a:p>
        </p:txBody>
      </p:sp>
      <p:sp>
        <p:nvSpPr>
          <p:cNvPr id="312322" name="Rectangle 2"/>
          <p:cNvSpPr>
            <a:spLocks noGrp="1" noRot="1" noChangeAspect="1" noChangeArrowheads="1" noTextEdit="1"/>
          </p:cNvSpPr>
          <p:nvPr>
            <p:ph type="sldImg"/>
          </p:nvPr>
        </p:nvSpPr>
        <p:spPr>
          <a:xfrm>
            <a:off x="1193800" y="715963"/>
            <a:ext cx="4633913" cy="3476625"/>
          </a:xfrm>
          <a:ln/>
        </p:spPr>
      </p:sp>
      <p:sp>
        <p:nvSpPr>
          <p:cNvPr id="312323" name="Rectangle 3"/>
          <p:cNvSpPr>
            <a:spLocks noGrp="1" noChangeArrowheads="1"/>
          </p:cNvSpPr>
          <p:nvPr>
            <p:ph type="body" idx="1"/>
          </p:nvPr>
        </p:nvSpPr>
        <p:spPr>
          <a:noFill/>
          <a:ln w="9525"/>
        </p:spPr>
        <p:txBody>
          <a:bodyPr/>
          <a:lstStyle/>
          <a:p>
            <a:r>
              <a:rPr lang="en-US" dirty="0" smtClean="0"/>
              <a:t>Presenter: Discuss the effect of pH on iron availability and resulting </a:t>
            </a:r>
            <a:r>
              <a:rPr lang="en-US" dirty="0" err="1" smtClean="0"/>
              <a:t>chlorosis</a:t>
            </a:r>
            <a:r>
              <a:rPr lang="en-US" dirty="0" smtClean="0"/>
              <a:t> in pin oak</a:t>
            </a:r>
            <a:r>
              <a:rPr lang="en-US" baseline="0" dirty="0" smtClean="0"/>
              <a:t> and other species such as this red maple. Note that the </a:t>
            </a:r>
            <a:r>
              <a:rPr lang="en-US" baseline="0" dirty="0" err="1" smtClean="0"/>
              <a:t>chlorosis</a:t>
            </a:r>
            <a:r>
              <a:rPr lang="en-US" baseline="0" dirty="0" smtClean="0"/>
              <a:t> is present on new growth which may indicate that the nutrient in question is not mobile in the plant.</a:t>
            </a:r>
            <a:endParaRPr lang="en-US" dirty="0" smtClean="0"/>
          </a:p>
          <a:p>
            <a:endParaRPr lang="en-US" dirty="0" smtClean="0"/>
          </a:p>
          <a:p>
            <a:r>
              <a:rPr lang="en-US" dirty="0" smtClean="0"/>
              <a:t>(Although iron is readily available in the soil, a high pH, 6.5 or above, prevents it from being available to the plant, resulting in </a:t>
            </a:r>
            <a:r>
              <a:rPr lang="en-US" dirty="0" err="1" smtClean="0"/>
              <a:t>chlorosis</a:t>
            </a:r>
            <a:r>
              <a:rPr lang="en-US" dirty="0" smtClean="0"/>
              <a:t> or yellowing. This is a common problem with pin oaks in Eastern Michigan where our soils typically have a pH higher than 6.5.)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7813"/>
            <a:ext cx="8229600" cy="1139825"/>
          </a:xfrm>
          <a:prstGeom prst="rect">
            <a:avLst/>
          </a:prstGeom>
        </p:spPr>
        <p:txBody>
          <a:bodyPr/>
          <a:lstStyle>
            <a:lvl1pPr eaLnBrk="0" hangingPunct="0">
              <a:defRPr sz="4200">
                <a:solidFill>
                  <a:schemeClr val="tx2"/>
                </a:solidFill>
                <a:latin typeface="Garamond" pitchFamily="18" charset="0"/>
              </a:defRPr>
            </a:lvl1pPr>
            <a:lvl2pPr eaLnBrk="0" hangingPunct="0">
              <a:defRPr sz="4200">
                <a:solidFill>
                  <a:schemeClr val="tx2"/>
                </a:solidFill>
                <a:latin typeface="Garamond" pitchFamily="18" charset="0"/>
              </a:defRPr>
            </a:lvl2pPr>
            <a:lvl3pPr eaLnBrk="0" hangingPunct="0">
              <a:defRPr sz="4200">
                <a:solidFill>
                  <a:schemeClr val="tx2"/>
                </a:solidFill>
                <a:latin typeface="Garamond" pitchFamily="18" charset="0"/>
              </a:defRPr>
            </a:lvl3pPr>
            <a:lvl4pPr eaLnBrk="0" hangingPunct="0">
              <a:defRPr sz="4200">
                <a:solidFill>
                  <a:schemeClr val="tx2"/>
                </a:solidFill>
                <a:latin typeface="Garamond" pitchFamily="18" charset="0"/>
              </a:defRPr>
            </a:lvl4pPr>
            <a:lvl5pPr eaLnBrk="0" hangingPunct="0">
              <a:defRPr sz="4200">
                <a:solidFill>
                  <a:schemeClr val="tx2"/>
                </a:solidFill>
                <a:latin typeface="Garamond" pitchFamily="18" charset="0"/>
              </a:defRPr>
            </a:lvl5pPr>
            <a:lvl6pPr marL="457200" eaLnBrk="0" fontAlgn="base" hangingPunct="0">
              <a:spcBef>
                <a:spcPct val="0"/>
              </a:spcBef>
              <a:spcAft>
                <a:spcPct val="0"/>
              </a:spcAft>
              <a:defRPr sz="4200">
                <a:solidFill>
                  <a:schemeClr val="tx2"/>
                </a:solidFill>
                <a:latin typeface="Garamond" pitchFamily="18" charset="0"/>
              </a:defRPr>
            </a:lvl6pPr>
            <a:lvl7pPr marL="914400" eaLnBrk="0" fontAlgn="base" hangingPunct="0">
              <a:spcBef>
                <a:spcPct val="0"/>
              </a:spcBef>
              <a:spcAft>
                <a:spcPct val="0"/>
              </a:spcAft>
              <a:defRPr sz="4200">
                <a:solidFill>
                  <a:schemeClr val="tx2"/>
                </a:solidFill>
                <a:latin typeface="Garamond" pitchFamily="18" charset="0"/>
              </a:defRPr>
            </a:lvl7pPr>
            <a:lvl8pPr marL="1371600" eaLnBrk="0" fontAlgn="base" hangingPunct="0">
              <a:spcBef>
                <a:spcPct val="0"/>
              </a:spcBef>
              <a:spcAft>
                <a:spcPct val="0"/>
              </a:spcAft>
              <a:defRPr sz="4200">
                <a:solidFill>
                  <a:schemeClr val="tx2"/>
                </a:solidFill>
                <a:latin typeface="Garamond" pitchFamily="18" charset="0"/>
              </a:defRPr>
            </a:lvl8pPr>
            <a:lvl9pPr marL="1828800" eaLnBrk="0" fontAlgn="base" hangingPunct="0">
              <a:spcBef>
                <a:spcPct val="0"/>
              </a:spcBef>
              <a:spcAft>
                <a:spcPct val="0"/>
              </a:spcAft>
              <a:defRPr sz="4200">
                <a:solidFill>
                  <a:schemeClr val="tx2"/>
                </a:solidFill>
                <a:latin typeface="Garamond" pitchFamily="18" charset="0"/>
              </a:defRPr>
            </a:lvl9pPr>
          </a:lstStyle>
          <a:p>
            <a:pPr>
              <a:defRPr/>
            </a:pPr>
            <a:endParaRPr lang="en-US" altLang="en-US" smtClean="0"/>
          </a:p>
        </p:txBody>
      </p:sp>
      <p:sp>
        <p:nvSpPr>
          <p:cNvPr id="3" name="Rectangle 3"/>
          <p:cNvSpPr>
            <a:spLocks noGrp="1" noChangeArrowheads="1"/>
          </p:cNvSpPr>
          <p:nvPr/>
        </p:nvSpPr>
        <p:spPr bwMode="auto">
          <a:xfrm>
            <a:off x="457200" y="1600200"/>
            <a:ext cx="8229600" cy="4530725"/>
          </a:xfrm>
          <a:prstGeom prst="rect">
            <a:avLst/>
          </a:prstGeom>
        </p:spPr>
        <p:txBody>
          <a:bodyPr/>
          <a:lstStyle>
            <a:lvl1pPr algn="ctr" eaLnBrk="0" hangingPunct="0">
              <a:spcBef>
                <a:spcPct val="20000"/>
              </a:spcBef>
              <a:buClr>
                <a:schemeClr val="accent1"/>
              </a:buClr>
              <a:buSzPct val="65000"/>
              <a:buFont typeface="Wingdings" pitchFamily="2" charset="2"/>
              <a:defRPr sz="3000">
                <a:solidFill>
                  <a:schemeClr val="tx1"/>
                </a:solidFill>
                <a:latin typeface="Arial" charset="0"/>
              </a:defRPr>
            </a:lvl1pPr>
            <a:lvl2pPr marL="344488" algn="ctr" eaLnBrk="0" hangingPunct="0">
              <a:spcBef>
                <a:spcPct val="20000"/>
              </a:spcBef>
              <a:buClr>
                <a:schemeClr val="accent2"/>
              </a:buClr>
              <a:buSzPct val="60000"/>
              <a:buFont typeface="Wingdings" pitchFamily="2" charset="2"/>
              <a:defRPr sz="2600">
                <a:solidFill>
                  <a:schemeClr val="tx1"/>
                </a:solidFill>
                <a:latin typeface="Arial" charset="0"/>
              </a:defRPr>
            </a:lvl2pPr>
            <a:lvl3pPr marL="671513" algn="ctr" eaLnBrk="0" hangingPunct="0">
              <a:spcBef>
                <a:spcPct val="20000"/>
              </a:spcBef>
              <a:buClr>
                <a:schemeClr val="accent1"/>
              </a:buClr>
              <a:buSzPct val="65000"/>
              <a:buFont typeface="Wingdings" pitchFamily="2" charset="2"/>
              <a:defRPr sz="2200">
                <a:solidFill>
                  <a:schemeClr val="tx1"/>
                </a:solidFill>
                <a:latin typeface="Arial" charset="0"/>
              </a:defRPr>
            </a:lvl3pPr>
            <a:lvl4pPr marL="1023938" algn="ctr" eaLnBrk="0" hangingPunct="0">
              <a:spcBef>
                <a:spcPct val="20000"/>
              </a:spcBef>
              <a:buClr>
                <a:schemeClr val="accent2"/>
              </a:buClr>
              <a:buSzPct val="70000"/>
              <a:buFont typeface="Wingdings" pitchFamily="2" charset="2"/>
              <a:defRPr sz="2000">
                <a:solidFill>
                  <a:schemeClr val="tx1"/>
                </a:solidFill>
                <a:latin typeface="Arial" charset="0"/>
              </a:defRPr>
            </a:lvl4pPr>
            <a:lvl5pPr marL="1341438" algn="ctr" eaLnBrk="0" hangingPunct="0">
              <a:spcBef>
                <a:spcPct val="20000"/>
              </a:spcBef>
              <a:buClr>
                <a:schemeClr val="accent1"/>
              </a:buClr>
              <a:buSzPct val="75000"/>
              <a:buFont typeface="Wingdings" pitchFamily="2" charset="2"/>
              <a:defRPr sz="2000">
                <a:solidFill>
                  <a:schemeClr val="tx1"/>
                </a:solidFill>
                <a:latin typeface="Arial" charset="0"/>
              </a:defRPr>
            </a:lvl5pPr>
            <a:lvl6pPr marL="1798638" algn="ctr" eaLnBrk="0" fontAlgn="base" hangingPunct="0">
              <a:spcBef>
                <a:spcPct val="20000"/>
              </a:spcBef>
              <a:spcAft>
                <a:spcPct val="0"/>
              </a:spcAft>
              <a:buClr>
                <a:schemeClr val="accent1"/>
              </a:buClr>
              <a:buSzPct val="75000"/>
              <a:buFont typeface="Wingdings" pitchFamily="2" charset="2"/>
              <a:defRPr sz="2000">
                <a:solidFill>
                  <a:schemeClr val="tx1"/>
                </a:solidFill>
                <a:latin typeface="Arial" charset="0"/>
              </a:defRPr>
            </a:lvl6pPr>
            <a:lvl7pPr marL="2255838" algn="ctr" eaLnBrk="0" fontAlgn="base" hangingPunct="0">
              <a:spcBef>
                <a:spcPct val="20000"/>
              </a:spcBef>
              <a:spcAft>
                <a:spcPct val="0"/>
              </a:spcAft>
              <a:buClr>
                <a:schemeClr val="accent1"/>
              </a:buClr>
              <a:buSzPct val="75000"/>
              <a:buFont typeface="Wingdings" pitchFamily="2" charset="2"/>
              <a:defRPr sz="2000">
                <a:solidFill>
                  <a:schemeClr val="tx1"/>
                </a:solidFill>
                <a:latin typeface="Arial" charset="0"/>
              </a:defRPr>
            </a:lvl7pPr>
            <a:lvl8pPr marL="2713038" algn="ctr" eaLnBrk="0" fontAlgn="base" hangingPunct="0">
              <a:spcBef>
                <a:spcPct val="20000"/>
              </a:spcBef>
              <a:spcAft>
                <a:spcPct val="0"/>
              </a:spcAft>
              <a:buClr>
                <a:schemeClr val="accent1"/>
              </a:buClr>
              <a:buSzPct val="75000"/>
              <a:buFont typeface="Wingdings" pitchFamily="2" charset="2"/>
              <a:defRPr sz="2000">
                <a:solidFill>
                  <a:schemeClr val="tx1"/>
                </a:solidFill>
                <a:latin typeface="Arial" charset="0"/>
              </a:defRPr>
            </a:lvl8pPr>
            <a:lvl9pPr marL="3170238" algn="ctr" eaLnBrk="0" fontAlgn="base" hangingPunct="0">
              <a:spcBef>
                <a:spcPct val="20000"/>
              </a:spcBef>
              <a:spcAft>
                <a:spcPct val="0"/>
              </a:spcAft>
              <a:buClr>
                <a:schemeClr val="accent1"/>
              </a:buClr>
              <a:buSzPct val="75000"/>
              <a:buFont typeface="Wingdings" pitchFamily="2" charset="2"/>
              <a:defRPr sz="2000">
                <a:solidFill>
                  <a:schemeClr val="tx1"/>
                </a:solidFill>
                <a:latin typeface="Arial" charset="0"/>
              </a:defRPr>
            </a:lvl9pPr>
          </a:lstStyle>
          <a:p>
            <a:pPr marL="342900" indent="-342900" algn="l">
              <a:buFont typeface="Wingdings" pitchFamily="2" charset="2"/>
              <a:buChar char="n"/>
              <a:defRPr/>
            </a:pPr>
            <a:endParaRPr lang="en-US" altLang="en-US" smtClean="0"/>
          </a:p>
        </p:txBody>
      </p:sp>
    </p:spTree>
    <p:extLst>
      <p:ext uri="{BB962C8B-B14F-4D97-AF65-F5344CB8AC3E}">
        <p14:creationId xmlns:p14="http://schemas.microsoft.com/office/powerpoint/2010/main" val="426961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016D8A-0591-4EEF-8990-DD4141BADEBD}" type="slidenum">
              <a:rPr lang="en-US" altLang="en-US"/>
              <a:pPr>
                <a:defRPr/>
              </a:pPr>
              <a:t>‹#›</a:t>
            </a:fld>
            <a:endParaRPr lang="en-US" altLang="en-US"/>
          </a:p>
        </p:txBody>
      </p:sp>
    </p:spTree>
    <p:extLst>
      <p:ext uri="{BB962C8B-B14F-4D97-AF65-F5344CB8AC3E}">
        <p14:creationId xmlns:p14="http://schemas.microsoft.com/office/powerpoint/2010/main" val="43227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3E2FD5-0297-4C76-AF43-19963C39BD3C}" type="slidenum">
              <a:rPr lang="en-US" altLang="en-US"/>
              <a:pPr>
                <a:defRPr/>
              </a:pPr>
              <a:t>‹#›</a:t>
            </a:fld>
            <a:endParaRPr lang="en-US" altLang="en-US"/>
          </a:p>
        </p:txBody>
      </p:sp>
    </p:spTree>
    <p:extLst>
      <p:ext uri="{BB962C8B-B14F-4D97-AF65-F5344CB8AC3E}">
        <p14:creationId xmlns:p14="http://schemas.microsoft.com/office/powerpoint/2010/main" val="248397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006E59-95C2-488A-A0C1-617C2E4C93E0}" type="slidenum">
              <a:rPr lang="en-US" altLang="en-US"/>
              <a:pPr>
                <a:defRPr/>
              </a:pPr>
              <a:t>‹#›</a:t>
            </a:fld>
            <a:endParaRPr lang="en-US" altLang="en-US"/>
          </a:p>
        </p:txBody>
      </p:sp>
    </p:spTree>
    <p:extLst>
      <p:ext uri="{BB962C8B-B14F-4D97-AF65-F5344CB8AC3E}">
        <p14:creationId xmlns:p14="http://schemas.microsoft.com/office/powerpoint/2010/main" val="410724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19F465-8515-4A03-86DC-B78E54C78CCF}" type="slidenum">
              <a:rPr lang="en-US" altLang="en-US"/>
              <a:pPr>
                <a:defRPr/>
              </a:pPr>
              <a:t>‹#›</a:t>
            </a:fld>
            <a:endParaRPr lang="en-US" altLang="en-US"/>
          </a:p>
        </p:txBody>
      </p:sp>
    </p:spTree>
    <p:extLst>
      <p:ext uri="{BB962C8B-B14F-4D97-AF65-F5344CB8AC3E}">
        <p14:creationId xmlns:p14="http://schemas.microsoft.com/office/powerpoint/2010/main" val="179351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9FCFFB1-4EB3-4350-99BF-A36345877DFA}" type="slidenum">
              <a:rPr lang="en-US" altLang="en-US"/>
              <a:pPr>
                <a:defRPr/>
              </a:pPr>
              <a:t>‹#›</a:t>
            </a:fld>
            <a:endParaRPr lang="en-US" altLang="en-US"/>
          </a:p>
        </p:txBody>
      </p:sp>
    </p:spTree>
    <p:extLst>
      <p:ext uri="{BB962C8B-B14F-4D97-AF65-F5344CB8AC3E}">
        <p14:creationId xmlns:p14="http://schemas.microsoft.com/office/powerpoint/2010/main" val="321224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AFEBED5-1AC7-4F45-AAF8-05C9082C0390}" type="slidenum">
              <a:rPr lang="en-US" altLang="en-US"/>
              <a:pPr>
                <a:defRPr/>
              </a:pPr>
              <a:t>‹#›</a:t>
            </a:fld>
            <a:endParaRPr lang="en-US" altLang="en-US"/>
          </a:p>
        </p:txBody>
      </p:sp>
    </p:spTree>
    <p:extLst>
      <p:ext uri="{BB962C8B-B14F-4D97-AF65-F5344CB8AC3E}">
        <p14:creationId xmlns:p14="http://schemas.microsoft.com/office/powerpoint/2010/main" val="199271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CF8C2191-D696-4C1E-B49F-A6F9F0F9254D}" type="slidenum">
              <a:rPr lang="en-US" altLang="en-US"/>
              <a:pPr>
                <a:defRPr/>
              </a:pPr>
              <a:t>‹#›</a:t>
            </a:fld>
            <a:endParaRPr lang="en-US" altLang="en-US"/>
          </a:p>
        </p:txBody>
      </p:sp>
    </p:spTree>
    <p:extLst>
      <p:ext uri="{BB962C8B-B14F-4D97-AF65-F5344CB8AC3E}">
        <p14:creationId xmlns:p14="http://schemas.microsoft.com/office/powerpoint/2010/main" val="139664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Hannah Stevens, MSU Extension</a:t>
            </a:r>
          </a:p>
        </p:txBody>
      </p:sp>
      <p:sp>
        <p:nvSpPr>
          <p:cNvPr id="6" name="Slide Number Placeholder 5"/>
          <p:cNvSpPr>
            <a:spLocks noGrp="1"/>
          </p:cNvSpPr>
          <p:nvPr>
            <p:ph type="sldNum" sz="quarter" idx="12"/>
          </p:nvPr>
        </p:nvSpPr>
        <p:spPr/>
        <p:txBody>
          <a:bodyPr/>
          <a:lstStyle>
            <a:lvl1pPr>
              <a:defRPr/>
            </a:lvl1pPr>
          </a:lstStyle>
          <a:p>
            <a:pPr>
              <a:defRPr/>
            </a:pPr>
            <a:fld id="{706FCA96-7B52-48A3-B262-3EBBAEFFCE5E}" type="slidenum">
              <a:rPr lang="en-US"/>
              <a:pPr>
                <a:defRPr/>
              </a:pPr>
              <a:t>‹#›</a:t>
            </a:fld>
            <a:endParaRPr lang="en-US"/>
          </a:p>
        </p:txBody>
      </p:sp>
    </p:spTree>
    <p:extLst>
      <p:ext uri="{BB962C8B-B14F-4D97-AF65-F5344CB8AC3E}">
        <p14:creationId xmlns:p14="http://schemas.microsoft.com/office/powerpoint/2010/main" val="16991428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CC4E36-A1B5-4FD3-A1BB-3103CC5A190F}"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E9CFC6-927E-4258-AFC7-75BF9AA2D2D9}" type="slidenum">
              <a:rPr lang="en-US"/>
              <a:pPr>
                <a:defRPr/>
              </a:pPr>
              <a:t>‹#›</a:t>
            </a:fld>
            <a:endParaRPr lang="en-US"/>
          </a:p>
        </p:txBody>
      </p:sp>
    </p:spTree>
    <p:extLst>
      <p:ext uri="{BB962C8B-B14F-4D97-AF65-F5344CB8AC3E}">
        <p14:creationId xmlns:p14="http://schemas.microsoft.com/office/powerpoint/2010/main" val="52050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4908C4-3B7F-4EA0-B500-A796131B73AD}" type="slidenum">
              <a:rPr lang="en-US" altLang="en-US"/>
              <a:pPr>
                <a:defRPr/>
              </a:pPr>
              <a:t>‹#›</a:t>
            </a:fld>
            <a:endParaRPr lang="en-US" altLang="en-US"/>
          </a:p>
        </p:txBody>
      </p:sp>
    </p:spTree>
    <p:extLst>
      <p:ext uri="{BB962C8B-B14F-4D97-AF65-F5344CB8AC3E}">
        <p14:creationId xmlns:p14="http://schemas.microsoft.com/office/powerpoint/2010/main" val="275342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60FE9D-8432-45E9-967F-885F51F6AD64}" type="slidenum">
              <a:rPr lang="en-US" altLang="en-US"/>
              <a:pPr>
                <a:defRPr/>
              </a:pPr>
              <a:t>‹#›</a:t>
            </a:fld>
            <a:endParaRPr lang="en-US" altLang="en-US"/>
          </a:p>
        </p:txBody>
      </p:sp>
    </p:spTree>
    <p:extLst>
      <p:ext uri="{BB962C8B-B14F-4D97-AF65-F5344CB8AC3E}">
        <p14:creationId xmlns:p14="http://schemas.microsoft.com/office/powerpoint/2010/main" val="273038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80B07F-D710-464A-A380-F7A5C8877C96}" type="slidenum">
              <a:rPr lang="en-US" altLang="en-US"/>
              <a:pPr>
                <a:defRPr/>
              </a:pPr>
              <a:t>‹#›</a:t>
            </a:fld>
            <a:endParaRPr lang="en-US" altLang="en-US"/>
          </a:p>
        </p:txBody>
      </p:sp>
    </p:spTree>
    <p:extLst>
      <p:ext uri="{BB962C8B-B14F-4D97-AF65-F5344CB8AC3E}">
        <p14:creationId xmlns:p14="http://schemas.microsoft.com/office/powerpoint/2010/main" val="37751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DC7E977-E12D-44FE-BA87-0A4910287B28}" type="slidenum">
              <a:rPr lang="en-US" altLang="en-US"/>
              <a:pPr>
                <a:defRPr/>
              </a:pPr>
              <a:t>‹#›</a:t>
            </a:fld>
            <a:endParaRPr lang="en-US" altLang="en-US"/>
          </a:p>
        </p:txBody>
      </p:sp>
    </p:spTree>
    <p:extLst>
      <p:ext uri="{BB962C8B-B14F-4D97-AF65-F5344CB8AC3E}">
        <p14:creationId xmlns:p14="http://schemas.microsoft.com/office/powerpoint/2010/main" val="19351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D0C07DD-DC94-4005-96EF-BAED1D44E232}" type="slidenum">
              <a:rPr lang="en-US" altLang="en-US"/>
              <a:pPr>
                <a:defRPr/>
              </a:pPr>
              <a:t>‹#›</a:t>
            </a:fld>
            <a:endParaRPr lang="en-US" altLang="en-US"/>
          </a:p>
        </p:txBody>
      </p:sp>
    </p:spTree>
    <p:extLst>
      <p:ext uri="{BB962C8B-B14F-4D97-AF65-F5344CB8AC3E}">
        <p14:creationId xmlns:p14="http://schemas.microsoft.com/office/powerpoint/2010/main" val="181587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171AB12-B59C-4023-ABD5-C417FB4E62CF}" type="slidenum">
              <a:rPr lang="en-US" altLang="en-US"/>
              <a:pPr>
                <a:defRPr/>
              </a:pPr>
              <a:t>‹#›</a:t>
            </a:fld>
            <a:endParaRPr lang="en-US" altLang="en-US"/>
          </a:p>
        </p:txBody>
      </p:sp>
    </p:spTree>
    <p:extLst>
      <p:ext uri="{BB962C8B-B14F-4D97-AF65-F5344CB8AC3E}">
        <p14:creationId xmlns:p14="http://schemas.microsoft.com/office/powerpoint/2010/main" val="205843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DFA9E3-21AB-4F98-9469-6605D09356C6}" type="slidenum">
              <a:rPr lang="en-US" altLang="en-US"/>
              <a:pPr>
                <a:defRPr/>
              </a:pPr>
              <a:t>‹#›</a:t>
            </a:fld>
            <a:endParaRPr lang="en-US" altLang="en-US"/>
          </a:p>
        </p:txBody>
      </p:sp>
    </p:spTree>
    <p:extLst>
      <p:ext uri="{BB962C8B-B14F-4D97-AF65-F5344CB8AC3E}">
        <p14:creationId xmlns:p14="http://schemas.microsoft.com/office/powerpoint/2010/main" val="18925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9708FB-E58C-4784-9595-0071862492F9}" type="slidenum">
              <a:rPr lang="en-US" altLang="en-US"/>
              <a:pPr>
                <a:defRPr/>
              </a:pPr>
              <a:t>‹#›</a:t>
            </a:fld>
            <a:endParaRPr lang="en-US" altLang="en-US"/>
          </a:p>
        </p:txBody>
      </p:sp>
    </p:spTree>
    <p:extLst>
      <p:ext uri="{BB962C8B-B14F-4D97-AF65-F5344CB8AC3E}">
        <p14:creationId xmlns:p14="http://schemas.microsoft.com/office/powerpoint/2010/main" val="241636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145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1454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1F9996CC-B828-4752-AD81-BF7E04C26970}"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3"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4" r:id="rId16"/>
    <p:sldLayoutId id="2147483705" r:id="rId17"/>
    <p:sldLayoutId id="2147483706" r:id="rId18"/>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dahl@msu.edu"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81000" y="0"/>
            <a:ext cx="8686800" cy="2133600"/>
          </a:xfrm>
          <a:solidFill>
            <a:srgbClr val="FFFFFF"/>
          </a:solidFill>
          <a:ln>
            <a:solidFill>
              <a:srgbClr val="000000"/>
            </a:solidFill>
            <a:miter lim="800000"/>
            <a:headEnd/>
            <a:tailEnd/>
          </a:ln>
        </p:spPr>
        <p:txBody>
          <a:bodyPr/>
          <a:lstStyle/>
          <a:p>
            <a:pPr eaLnBrk="1" hangingPunct="1"/>
            <a:r>
              <a:rPr lang="en-US" altLang="en-US" sz="6000" dirty="0" smtClean="0"/>
              <a:t>Secrets of the Soil with a Sense of Humus</a:t>
            </a:r>
          </a:p>
        </p:txBody>
      </p:sp>
      <p:sp>
        <p:nvSpPr>
          <p:cNvPr id="3075" name="Rectangle 3"/>
          <p:cNvSpPr>
            <a:spLocks noGrp="1" noChangeArrowheads="1"/>
          </p:cNvSpPr>
          <p:nvPr>
            <p:ph type="subTitle" idx="4294967295"/>
          </p:nvPr>
        </p:nvSpPr>
        <p:spPr>
          <a:xfrm>
            <a:off x="4724400" y="2667000"/>
            <a:ext cx="4191000" cy="3124200"/>
          </a:xfrm>
          <a:solidFill>
            <a:srgbClr val="FFFFFF"/>
          </a:solidFill>
          <a:ln>
            <a:solidFill>
              <a:srgbClr val="000000"/>
            </a:solidFill>
            <a:miter lim="800000"/>
            <a:headEnd/>
            <a:tailEnd/>
          </a:ln>
        </p:spPr>
        <p:txBody>
          <a:bodyPr/>
          <a:lstStyle/>
          <a:p>
            <a:pPr marL="0" indent="0" eaLnBrk="1" hangingPunct="1">
              <a:lnSpc>
                <a:spcPct val="90000"/>
              </a:lnSpc>
              <a:buNone/>
            </a:pPr>
            <a:r>
              <a:rPr lang="en-US" altLang="en-US" sz="2800" dirty="0" smtClean="0"/>
              <a:t> </a:t>
            </a:r>
            <a:r>
              <a:rPr lang="en-US" altLang="en-US" sz="4000" dirty="0"/>
              <a:t>Healthy Soils, Organic Matter &amp; Natural Fertility</a:t>
            </a:r>
            <a:endParaRPr lang="en-US" altLang="en-US" sz="2800" dirty="0" smtClean="0"/>
          </a:p>
          <a:p>
            <a:pPr marL="0" indent="0" eaLnBrk="1" hangingPunct="1">
              <a:lnSpc>
                <a:spcPct val="90000"/>
              </a:lnSpc>
              <a:buFont typeface="Wingdings" pitchFamily="2" charset="2"/>
              <a:buNone/>
            </a:pPr>
            <a:endParaRPr lang="en-US" altLang="en-US" sz="2800" dirty="0" smtClean="0"/>
          </a:p>
          <a:p>
            <a:pPr marL="0" indent="0" eaLnBrk="1" hangingPunct="1">
              <a:lnSpc>
                <a:spcPct val="90000"/>
              </a:lnSpc>
              <a:buFont typeface="Wingdings" pitchFamily="2" charset="2"/>
              <a:buNone/>
            </a:pPr>
            <a:r>
              <a:rPr lang="en-US" altLang="en-US" sz="2800" dirty="0" smtClean="0"/>
              <a:t>Jon Dahl, MSU Soil Testing Specialist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1500" y="2362200"/>
            <a:ext cx="3924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6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tilling soil when it is too wet:  Even weeds don’t grow.</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088AB85-0CDD-4C49-87AB-729392F26F59}" type="slidenum">
              <a:rPr lang="en-US"/>
              <a:pPr>
                <a:defRPr/>
              </a:pPr>
              <a:t>10</a:t>
            </a:fld>
            <a:endParaRPr lang="en-US"/>
          </a:p>
        </p:txBody>
      </p:sp>
      <p:pic>
        <p:nvPicPr>
          <p:cNvPr id="188419" name="Picture 4" descr="Poor soil"/>
          <p:cNvPicPr>
            <a:picLocks noChangeAspect="1" noChangeArrowheads="1"/>
          </p:cNvPicPr>
          <p:nvPr/>
        </p:nvPicPr>
        <p:blipFill>
          <a:blip r:embed="rId3" cstate="print"/>
          <a:srcRect/>
          <a:stretch>
            <a:fillRect/>
          </a:stretch>
        </p:blipFill>
        <p:spPr bwMode="auto">
          <a:xfrm>
            <a:off x="25400" y="1600200"/>
            <a:ext cx="9144000"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32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sz="4000" dirty="0" smtClean="0"/>
              <a:t>Compaction layers that can form in soil </a:t>
            </a:r>
            <a:endParaRPr lang="en-US" sz="4000" dirty="0" smtClean="0"/>
          </a:p>
        </p:txBody>
      </p:sp>
      <p:pic>
        <p:nvPicPr>
          <p:cNvPr id="5" name="Content Placeholder 4" descr="f20%20Too%20often,%20excavators%20strip%20topsoil%20away%20and%20compact%20the%20exposed%20subsoil%20-%20Peter%20Bedker,%20Bugwood_org.jpg"/>
          <p:cNvPicPr>
            <a:picLocks noGrp="1" noChangeAspect="1"/>
          </p:cNvPicPr>
          <p:nvPr>
            <p:ph idx="1"/>
          </p:nvPr>
        </p:nvPicPr>
        <p:blipFill>
          <a:blip r:embed="rId3" cstate="print"/>
          <a:stretch>
            <a:fillRect/>
          </a:stretch>
        </p:blipFill>
        <p:spPr>
          <a:xfrm>
            <a:off x="457200" y="1295400"/>
            <a:ext cx="4086225" cy="3505200"/>
          </a:xfrm>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E57608DC-35DC-4AD6-9D92-6D50AB42538C}" type="slidenum">
              <a:rPr lang="en-US"/>
              <a:pPr>
                <a:defRPr/>
              </a:pPr>
              <a:t>11</a:t>
            </a:fld>
            <a:endParaRPr lang="en-US"/>
          </a:p>
        </p:txBody>
      </p:sp>
      <p:pic>
        <p:nvPicPr>
          <p:cNvPr id="6" name="Picture 5" descr="f21%20Two%20compaction%20layers%20from%20disk%20(upper)%20and%20plow%20(lower)_%20%20MSU%20Saginaw%20Research%20Farm.jpg"/>
          <p:cNvPicPr>
            <a:picLocks noChangeAspect="1"/>
          </p:cNvPicPr>
          <p:nvPr/>
        </p:nvPicPr>
        <p:blipFill>
          <a:blip r:embed="rId4" cstate="print"/>
          <a:stretch>
            <a:fillRect/>
          </a:stretch>
        </p:blipFill>
        <p:spPr>
          <a:xfrm>
            <a:off x="381000" y="1143000"/>
            <a:ext cx="8534400"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3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457200" y="685800"/>
            <a:ext cx="8229600" cy="731838"/>
          </a:xfrm>
        </p:spPr>
        <p:txBody>
          <a:bodyPr/>
          <a:lstStyle/>
          <a:p>
            <a:pPr algn="just"/>
            <a:r>
              <a:rPr lang="en-US" sz="2800" dirty="0" smtClean="0"/>
              <a:t>Tillage:</a:t>
            </a:r>
            <a:br>
              <a:rPr lang="en-US" sz="2800" dirty="0" smtClean="0"/>
            </a:br>
            <a:r>
              <a:rPr lang="en-US" sz="2800" dirty="0"/>
              <a:t> </a:t>
            </a:r>
            <a:r>
              <a:rPr lang="en-US" sz="2800" dirty="0" smtClean="0"/>
              <a:t>   </a:t>
            </a:r>
            <a:r>
              <a:rPr lang="en-US" sz="2800" dirty="0" smtClean="0"/>
              <a:t>Soil </a:t>
            </a:r>
            <a:r>
              <a:rPr lang="en-US" sz="2800" dirty="0" smtClean="0"/>
              <a:t>too </a:t>
            </a:r>
            <a:r>
              <a:rPr lang="en-US" sz="2800" dirty="0" smtClean="0"/>
              <a:t>wet to till</a:t>
            </a:r>
            <a:r>
              <a:rPr lang="en-US" sz="2800" dirty="0" smtClean="0"/>
              <a:t>		</a:t>
            </a:r>
            <a:r>
              <a:rPr lang="en-US" sz="2800" dirty="0" smtClean="0"/>
              <a:t>      Soil </a:t>
            </a:r>
            <a:r>
              <a:rPr lang="en-US" sz="2800" dirty="0" smtClean="0"/>
              <a:t>just right</a:t>
            </a:r>
          </a:p>
        </p:txBody>
      </p:sp>
      <p:pic>
        <p:nvPicPr>
          <p:cNvPr id="5" name="Content Placeholder 4" descr="f18%20ball%20test%20WET.jpg"/>
          <p:cNvPicPr>
            <a:picLocks noGrp="1" noChangeAspect="1"/>
          </p:cNvPicPr>
          <p:nvPr>
            <p:ph idx="1"/>
          </p:nvPr>
        </p:nvPicPr>
        <p:blipFill>
          <a:blip r:embed="rId3" cstate="print"/>
          <a:stretch>
            <a:fillRect/>
          </a:stretch>
        </p:blipFill>
        <p:spPr>
          <a:xfrm>
            <a:off x="457200" y="1600200"/>
            <a:ext cx="3925888" cy="2949575"/>
          </a:xfrm>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9780F601-6C0D-4A1A-B553-0796AB7B5CB4}" type="slidenum">
              <a:rPr lang="en-US"/>
              <a:pPr>
                <a:defRPr/>
              </a:pPr>
              <a:t>12</a:t>
            </a:fld>
            <a:endParaRPr lang="en-US"/>
          </a:p>
        </p:txBody>
      </p:sp>
      <p:pic>
        <p:nvPicPr>
          <p:cNvPr id="6" name="Picture 5" descr="f19%20crumbling%20soil%20ball.jpg"/>
          <p:cNvPicPr>
            <a:picLocks noChangeAspect="1"/>
          </p:cNvPicPr>
          <p:nvPr/>
        </p:nvPicPr>
        <p:blipFill>
          <a:blip r:embed="rId4" cstate="print"/>
          <a:stretch>
            <a:fillRect/>
          </a:stretch>
        </p:blipFill>
        <p:spPr>
          <a:xfrm>
            <a:off x="4572000" y="1600200"/>
            <a:ext cx="39624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53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Don’t overdo it with the rototiller:  limit the number of passes over the soil</a:t>
            </a:r>
            <a:endParaRPr lang="en-US" sz="4000" dirty="0"/>
          </a:p>
        </p:txBody>
      </p:sp>
      <p:sp>
        <p:nvSpPr>
          <p:cNvPr id="4" name="Content Placeholder 3"/>
          <p:cNvSpPr>
            <a:spLocks noGrp="1"/>
          </p:cNvSpPr>
          <p:nvPr>
            <p:ph idx="1"/>
          </p:nvPr>
        </p:nvSpPr>
        <p:spPr/>
        <p:txBody>
          <a:bodyPr/>
          <a:lstStyle/>
          <a:p>
            <a:endParaRPr lang="en-US"/>
          </a:p>
        </p:txBody>
      </p:sp>
      <p:pic>
        <p:nvPicPr>
          <p:cNvPr id="392194" name="Picture 2" descr="C:\Users\Hannah\Documents\Hannah Work\Power Point and related files\MG and MC\Soils revision\Text to PP Images\f30%20%20rototiller%20destro%20soil.jpg"/>
          <p:cNvPicPr>
            <a:picLocks noChangeAspect="1" noChangeArrowheads="1"/>
          </p:cNvPicPr>
          <p:nvPr/>
        </p:nvPicPr>
        <p:blipFill>
          <a:blip r:embed="rId3" cstate="print"/>
          <a:srcRect/>
          <a:stretch>
            <a:fillRect/>
          </a:stretch>
        </p:blipFill>
        <p:spPr bwMode="auto">
          <a:xfrm>
            <a:off x="457200" y="1600200"/>
            <a:ext cx="8229600" cy="5335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404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26"/>
          <p:cNvSpPr>
            <a:spLocks noGrp="1" noChangeArrowheads="1"/>
          </p:cNvSpPr>
          <p:nvPr>
            <p:ph type="title"/>
          </p:nvPr>
        </p:nvSpPr>
        <p:spPr/>
        <p:txBody>
          <a:bodyPr lIns="90488" tIns="44450" rIns="90488" bIns="44450"/>
          <a:lstStyle/>
          <a:p>
            <a:r>
              <a:rPr lang="en-US" smtClean="0"/>
              <a:t>IMPROVING STRUCTURE</a:t>
            </a:r>
          </a:p>
        </p:txBody>
      </p:sp>
      <p:sp>
        <p:nvSpPr>
          <p:cNvPr id="357379" name="Rectangle 1027"/>
          <p:cNvSpPr>
            <a:spLocks noGrp="1" noChangeArrowheads="1"/>
          </p:cNvSpPr>
          <p:nvPr>
            <p:ph idx="1"/>
          </p:nvPr>
        </p:nvSpPr>
        <p:spPr>
          <a:xfrm>
            <a:off x="685800" y="1295400"/>
            <a:ext cx="7848600" cy="5029200"/>
          </a:xfrm>
          <a:solidFill>
            <a:srgbClr val="FDE3BA"/>
          </a:solidFill>
          <a:ln w="12700" cap="flat">
            <a:solidFill>
              <a:schemeClr val="tx1"/>
            </a:solidFill>
          </a:ln>
        </p:spPr>
        <p:txBody>
          <a:bodyPr lIns="90488" tIns="44450" rIns="90488" bIns="44450"/>
          <a:lstStyle/>
          <a:p>
            <a:pPr>
              <a:lnSpc>
                <a:spcPct val="90000"/>
              </a:lnSpc>
              <a:defRPr/>
            </a:pPr>
            <a:r>
              <a:rPr lang="en-US" sz="2800" dirty="0" smtClean="0">
                <a:solidFill>
                  <a:srgbClr val="000000"/>
                </a:solidFill>
                <a:effectLst>
                  <a:outerShdw blurRad="38100" dist="38100" dir="2700000" algn="tl">
                    <a:srgbClr val="FFFFFF"/>
                  </a:outerShdw>
                </a:effectLst>
              </a:rPr>
              <a:t>INCREASE &amp; IMPROVE structure by adding organic matter</a:t>
            </a:r>
          </a:p>
          <a:p>
            <a:pPr lvl="1">
              <a:lnSpc>
                <a:spcPct val="90000"/>
              </a:lnSpc>
              <a:defRPr/>
            </a:pPr>
            <a:r>
              <a:rPr lang="en-US" b="1" dirty="0" smtClean="0">
                <a:solidFill>
                  <a:srgbClr val="FF0000"/>
                </a:solidFill>
                <a:effectLst>
                  <a:outerShdw blurRad="38100" dist="38100" dir="2700000" algn="tl">
                    <a:srgbClr val="FFFFFF"/>
                  </a:outerShdw>
                </a:effectLst>
              </a:rPr>
              <a:t>decay builds “</a:t>
            </a:r>
            <a:r>
              <a:rPr lang="en-US" b="1" dirty="0" err="1" smtClean="0">
                <a:solidFill>
                  <a:srgbClr val="FF0000"/>
                </a:solidFill>
                <a:effectLst>
                  <a:outerShdw blurRad="38100" dist="38100" dir="2700000" algn="tl">
                    <a:srgbClr val="FFFFFF"/>
                  </a:outerShdw>
                </a:effectLst>
              </a:rPr>
              <a:t>tilth</a:t>
            </a:r>
            <a:r>
              <a:rPr lang="en-US" b="1" dirty="0" smtClean="0">
                <a:solidFill>
                  <a:srgbClr val="FF0000"/>
                </a:solidFill>
                <a:effectLst>
                  <a:outerShdw blurRad="38100" dist="38100" dir="2700000" algn="tl">
                    <a:srgbClr val="FFFFFF"/>
                  </a:outerShdw>
                </a:effectLst>
              </a:rPr>
              <a:t>” </a:t>
            </a:r>
            <a:r>
              <a:rPr lang="en-US" dirty="0" smtClean="0">
                <a:solidFill>
                  <a:srgbClr val="000000"/>
                </a:solidFill>
                <a:effectLst>
                  <a:outerShdw blurRad="38100" dist="38100" dir="2700000" algn="tl">
                    <a:srgbClr val="FFFFFF"/>
                  </a:outerShdw>
                </a:effectLst>
              </a:rPr>
              <a:t>(microbial gums)</a:t>
            </a:r>
          </a:p>
          <a:p>
            <a:pPr>
              <a:lnSpc>
                <a:spcPct val="90000"/>
              </a:lnSpc>
              <a:defRPr/>
            </a:pPr>
            <a:r>
              <a:rPr lang="en-US" sz="2800" dirty="0" smtClean="0">
                <a:solidFill>
                  <a:srgbClr val="000000"/>
                </a:solidFill>
                <a:effectLst>
                  <a:outerShdw blurRad="38100" dist="38100" dir="2700000" algn="tl">
                    <a:srgbClr val="FFFFFF"/>
                  </a:outerShdw>
                </a:effectLst>
              </a:rPr>
              <a:t>Better structure reduces a soil’s harshest limitation inherent in its texture</a:t>
            </a:r>
          </a:p>
          <a:p>
            <a:pPr lvl="1">
              <a:lnSpc>
                <a:spcPct val="90000"/>
              </a:lnSpc>
              <a:defRPr/>
            </a:pPr>
            <a:r>
              <a:rPr lang="en-US" dirty="0" smtClean="0">
                <a:solidFill>
                  <a:srgbClr val="000000"/>
                </a:solidFill>
                <a:effectLst>
                  <a:outerShdw blurRad="38100" dist="38100" dir="2700000" algn="tl">
                    <a:srgbClr val="FFFFFF"/>
                  </a:outerShdw>
                </a:effectLst>
              </a:rPr>
              <a:t>sands gain </a:t>
            </a:r>
            <a:r>
              <a:rPr lang="en-US" dirty="0" err="1" smtClean="0">
                <a:solidFill>
                  <a:srgbClr val="000000"/>
                </a:solidFill>
                <a:effectLst>
                  <a:outerShdw blurRad="38100" dist="38100" dir="2700000" algn="tl">
                    <a:srgbClr val="FFFFFF"/>
                  </a:outerShdw>
                </a:effectLst>
              </a:rPr>
              <a:t>micropores</a:t>
            </a:r>
            <a:r>
              <a:rPr lang="en-US" dirty="0" smtClean="0">
                <a:solidFill>
                  <a:srgbClr val="000000"/>
                </a:solidFill>
                <a:effectLst>
                  <a:outerShdw blurRad="38100" dist="38100" dir="2700000" algn="tl">
                    <a:srgbClr val="FFFFFF"/>
                  </a:outerShdw>
                </a:effectLst>
              </a:rPr>
              <a:t> and are less droughty</a:t>
            </a:r>
          </a:p>
          <a:p>
            <a:pPr lvl="1">
              <a:lnSpc>
                <a:spcPct val="90000"/>
              </a:lnSpc>
              <a:defRPr/>
            </a:pPr>
            <a:r>
              <a:rPr lang="en-US" dirty="0" smtClean="0">
                <a:solidFill>
                  <a:srgbClr val="000000"/>
                </a:solidFill>
                <a:effectLst>
                  <a:outerShdw blurRad="38100" dist="38100" dir="2700000" algn="tl">
                    <a:srgbClr val="FFFFFF"/>
                  </a:outerShdw>
                </a:effectLst>
              </a:rPr>
              <a:t>clays gain </a:t>
            </a:r>
            <a:r>
              <a:rPr lang="en-US" dirty="0" err="1" smtClean="0">
                <a:solidFill>
                  <a:srgbClr val="000000"/>
                </a:solidFill>
                <a:effectLst>
                  <a:outerShdw blurRad="38100" dist="38100" dir="2700000" algn="tl">
                    <a:srgbClr val="FFFFFF"/>
                  </a:outerShdw>
                </a:effectLst>
              </a:rPr>
              <a:t>macropores</a:t>
            </a:r>
            <a:r>
              <a:rPr lang="en-US" dirty="0" smtClean="0">
                <a:solidFill>
                  <a:srgbClr val="000000"/>
                </a:solidFill>
                <a:effectLst>
                  <a:outerShdw blurRad="38100" dist="38100" dir="2700000" algn="tl">
                    <a:srgbClr val="FFFFFF"/>
                  </a:outerShdw>
                </a:effectLst>
              </a:rPr>
              <a:t> and are better aerated / drained</a:t>
            </a:r>
          </a:p>
          <a:p>
            <a:pPr lvl="1">
              <a:lnSpc>
                <a:spcPct val="90000"/>
              </a:lnSpc>
              <a:defRPr/>
            </a:pPr>
            <a:r>
              <a:rPr lang="en-US" dirty="0" smtClean="0">
                <a:solidFill>
                  <a:srgbClr val="000000"/>
                </a:solidFill>
                <a:effectLst>
                  <a:outerShdw blurRad="38100" dist="38100" dir="2700000" algn="tl">
                    <a:srgbClr val="FFFFFF"/>
                  </a:outerShdw>
                </a:effectLst>
              </a:rPr>
              <a:t>Roots penetrate easily, water and air move freely, tillage is easy</a:t>
            </a:r>
          </a:p>
        </p:txBody>
      </p:sp>
      <p:sp>
        <p:nvSpPr>
          <p:cNvPr id="6" name="Slide Number Placeholder 5"/>
          <p:cNvSpPr>
            <a:spLocks noGrp="1"/>
          </p:cNvSpPr>
          <p:nvPr>
            <p:ph type="sldNum" sz="quarter" idx="12"/>
          </p:nvPr>
        </p:nvSpPr>
        <p:spPr/>
        <p:txBody>
          <a:bodyPr/>
          <a:lstStyle/>
          <a:p>
            <a:pPr>
              <a:defRPr/>
            </a:pPr>
            <a:fld id="{1B9AC8E9-AA97-498F-9F33-1E43A92C947D}" type="slidenum">
              <a:rPr lang="en-US"/>
              <a:pPr>
                <a:defRPr/>
              </a:pPr>
              <a:t>14</a:t>
            </a:fld>
            <a:endParaRPr lang="en-US"/>
          </a:p>
        </p:txBody>
      </p:sp>
    </p:spTree>
    <p:extLst>
      <p:ext uri="{BB962C8B-B14F-4D97-AF65-F5344CB8AC3E}">
        <p14:creationId xmlns:p14="http://schemas.microsoft.com/office/powerpoint/2010/main" val="297759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5A09B3B-33D0-423F-B1AB-0F4144543B6E}" type="slidenum">
              <a:rPr lang="en-US" altLang="en-US"/>
              <a:pPr>
                <a:defRPr/>
              </a:pPr>
              <a:t>15</a:t>
            </a:fld>
            <a:endParaRPr lang="en-US" altLang="en-US"/>
          </a:p>
        </p:txBody>
      </p:sp>
      <p:sp>
        <p:nvSpPr>
          <p:cNvPr id="14339" name="Rectangle 2"/>
          <p:cNvSpPr>
            <a:spLocks noGrp="1" noChangeArrowheads="1"/>
          </p:cNvSpPr>
          <p:nvPr>
            <p:ph type="title"/>
          </p:nvPr>
        </p:nvSpPr>
        <p:spPr/>
        <p:txBody>
          <a:bodyPr/>
          <a:lstStyle/>
          <a:p>
            <a:pPr eaLnBrk="1" hangingPunct="1"/>
            <a:r>
              <a:rPr lang="en-US" altLang="en-US" smtClean="0"/>
              <a:t>Organic Matter</a:t>
            </a:r>
          </a:p>
        </p:txBody>
      </p:sp>
      <p:sp>
        <p:nvSpPr>
          <p:cNvPr id="14340" name="Rectangle 3"/>
          <p:cNvSpPr>
            <a:spLocks noGrp="1" noChangeArrowheads="1"/>
          </p:cNvSpPr>
          <p:nvPr>
            <p:ph type="body" idx="1"/>
          </p:nvPr>
        </p:nvSpPr>
        <p:spPr/>
        <p:txBody>
          <a:bodyPr/>
          <a:lstStyle/>
          <a:p>
            <a:pPr eaLnBrk="1" hangingPunct="1"/>
            <a:r>
              <a:rPr lang="en-US" altLang="en-US" sz="4000" smtClean="0"/>
              <a:t>Produced as plant materials break down.</a:t>
            </a:r>
          </a:p>
          <a:p>
            <a:pPr eaLnBrk="1" hangingPunct="1"/>
            <a:endParaRPr lang="en-US" altLang="en-US" sz="4000" smtClean="0"/>
          </a:p>
          <a:p>
            <a:pPr eaLnBrk="1" hangingPunct="1"/>
            <a:r>
              <a:rPr lang="en-US" altLang="en-US" sz="4000" smtClean="0"/>
              <a:t>Regular compost addition greatly increases soil content.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F9EE4B0B-A456-4A18-9812-949952FB3269}" type="slidenum">
              <a:rPr lang="en-US" altLang="en-US"/>
              <a:pPr>
                <a:defRPr/>
              </a:pPr>
              <a:t>16</a:t>
            </a:fld>
            <a:endParaRPr lang="en-US" altLang="en-US"/>
          </a:p>
        </p:txBody>
      </p:sp>
      <p:sp>
        <p:nvSpPr>
          <p:cNvPr id="15363" name="Rectangle 2"/>
          <p:cNvSpPr>
            <a:spLocks noGrp="1" noChangeArrowheads="1"/>
          </p:cNvSpPr>
          <p:nvPr>
            <p:ph type="title"/>
          </p:nvPr>
        </p:nvSpPr>
        <p:spPr/>
        <p:txBody>
          <a:bodyPr/>
          <a:lstStyle/>
          <a:p>
            <a:pPr eaLnBrk="1" hangingPunct="1"/>
            <a:r>
              <a:rPr lang="en-US" altLang="en-US" smtClean="0"/>
              <a:t>Composts</a:t>
            </a:r>
          </a:p>
        </p:txBody>
      </p:sp>
      <p:sp>
        <p:nvSpPr>
          <p:cNvPr id="15364" name="Rectangle 3"/>
          <p:cNvSpPr>
            <a:spLocks noGrp="1" noChangeArrowheads="1"/>
          </p:cNvSpPr>
          <p:nvPr>
            <p:ph type="body" sz="half" idx="1"/>
          </p:nvPr>
        </p:nvSpPr>
        <p:spPr>
          <a:xfrm>
            <a:off x="457200" y="1600200"/>
            <a:ext cx="8229600" cy="2184400"/>
          </a:xfrm>
        </p:spPr>
        <p:txBody>
          <a:bodyPr/>
          <a:lstStyle/>
          <a:p>
            <a:pPr eaLnBrk="1" hangingPunct="1"/>
            <a:r>
              <a:rPr lang="en-US" altLang="en-US" sz="3200" smtClean="0"/>
              <a:t>Many different types:</a:t>
            </a:r>
          </a:p>
          <a:p>
            <a:pPr lvl="1" eaLnBrk="1" hangingPunct="1"/>
            <a:r>
              <a:rPr lang="en-US" altLang="en-US" sz="3200" smtClean="0"/>
              <a:t>Leaf, grass clipping, animal waste, etc.</a:t>
            </a:r>
          </a:p>
          <a:p>
            <a:pPr lvl="1" eaLnBrk="1" hangingPunct="1">
              <a:buFont typeface="Wingdings" pitchFamily="2" charset="2"/>
              <a:buNone/>
            </a:pPr>
            <a:endParaRPr lang="en-US" altLang="en-US" sz="2200" smtClean="0"/>
          </a:p>
        </p:txBody>
      </p:sp>
      <p:pic>
        <p:nvPicPr>
          <p:cNvPr id="15365" name="Picture 4" descr="compost_hand[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752600" y="2819400"/>
            <a:ext cx="5257800" cy="32004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idx="4294967295"/>
          </p:nvPr>
        </p:nvSpPr>
        <p:spPr>
          <a:xfrm>
            <a:off x="914400" y="1524000"/>
            <a:ext cx="7623175" cy="1752600"/>
          </a:xfrm>
          <a:solidFill>
            <a:srgbClr val="FFFFFF"/>
          </a:solidFill>
          <a:ln>
            <a:solidFill>
              <a:srgbClr val="000000"/>
            </a:solidFill>
            <a:miter lim="800000"/>
            <a:headEnd/>
            <a:tailEnd/>
          </a:ln>
        </p:spPr>
        <p:txBody>
          <a:bodyPr/>
          <a:lstStyle/>
          <a:p>
            <a:pPr eaLnBrk="1" hangingPunct="1"/>
            <a:r>
              <a:rPr lang="en-US" altLang="en-US" sz="5000" smtClean="0"/>
              <a:t>What happens when you add compost to the soil?</a:t>
            </a:r>
          </a:p>
        </p:txBody>
      </p:sp>
      <p:sp>
        <p:nvSpPr>
          <p:cNvPr id="16387" name="Subtitle 2"/>
          <p:cNvSpPr>
            <a:spLocks noGrp="1"/>
          </p:cNvSpPr>
          <p:nvPr>
            <p:ph type="subTitle" idx="4294967295"/>
          </p:nvPr>
        </p:nvSpPr>
        <p:spPr>
          <a:xfrm>
            <a:off x="1981200" y="3962400"/>
            <a:ext cx="6553200" cy="1752600"/>
          </a:xfrm>
          <a:solidFill>
            <a:srgbClr val="FFFFFF"/>
          </a:solidFill>
          <a:ln>
            <a:solidFill>
              <a:srgbClr val="000000"/>
            </a:solidFill>
            <a:miter lim="800000"/>
            <a:headEnd/>
            <a:tailEnd/>
          </a:ln>
        </p:spPr>
        <p:txBody>
          <a:bodyPr/>
          <a:lstStyle/>
          <a:p>
            <a:pPr marL="0" indent="0" eaLnBrk="1" hangingPunct="1">
              <a:buFont typeface="Wingdings" pitchFamily="2" charset="2"/>
              <a:buNone/>
            </a:pPr>
            <a:r>
              <a:rPr lang="en-US" altLang="en-US" sz="2800" smtClean="0"/>
              <a:t>Benefits of compost go well beyond the nutrient additions.  Yearly additions begin to compound the benefits over time.</a:t>
            </a:r>
          </a:p>
        </p:txBody>
      </p:sp>
    </p:spTree>
    <p:extLst>
      <p:ext uri="{BB962C8B-B14F-4D97-AF65-F5344CB8AC3E}">
        <p14:creationId xmlns:p14="http://schemas.microsoft.com/office/powerpoint/2010/main" val="4012758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C3F312-D281-421D-8170-81B68EFF476A}" type="slidenum">
              <a:rPr lang="en-US" altLang="en-US" smtClean="0"/>
              <a:pPr>
                <a:defRPr/>
              </a:pPr>
              <a:t>18</a:t>
            </a:fld>
            <a:endParaRPr lang="en-US" altLang="en-US"/>
          </a:p>
        </p:txBody>
      </p:sp>
      <p:graphicFrame>
        <p:nvGraphicFramePr>
          <p:cNvPr id="3" name="Table 2"/>
          <p:cNvGraphicFramePr>
            <a:graphicFrameLocks noGrp="1"/>
          </p:cNvGraphicFramePr>
          <p:nvPr/>
        </p:nvGraphicFramePr>
        <p:xfrm>
          <a:off x="381000" y="1676400"/>
          <a:ext cx="7924799" cy="3919536"/>
        </p:xfrm>
        <a:graphic>
          <a:graphicData uri="http://schemas.openxmlformats.org/drawingml/2006/table">
            <a:tbl>
              <a:tblPr/>
              <a:tblGrid>
                <a:gridCol w="810965">
                  <a:extLst>
                    <a:ext uri="{9D8B030D-6E8A-4147-A177-3AD203B41FA5}">
                      <a16:colId xmlns:a16="http://schemas.microsoft.com/office/drawing/2014/main" val="20000"/>
                    </a:ext>
                  </a:extLst>
                </a:gridCol>
                <a:gridCol w="906372">
                  <a:extLst>
                    <a:ext uri="{9D8B030D-6E8A-4147-A177-3AD203B41FA5}">
                      <a16:colId xmlns:a16="http://schemas.microsoft.com/office/drawing/2014/main" val="20001"/>
                    </a:ext>
                  </a:extLst>
                </a:gridCol>
                <a:gridCol w="1001781">
                  <a:extLst>
                    <a:ext uri="{9D8B030D-6E8A-4147-A177-3AD203B41FA5}">
                      <a16:colId xmlns:a16="http://schemas.microsoft.com/office/drawing/2014/main" val="20002"/>
                    </a:ext>
                  </a:extLst>
                </a:gridCol>
                <a:gridCol w="954075">
                  <a:extLst>
                    <a:ext uri="{9D8B030D-6E8A-4147-A177-3AD203B41FA5}">
                      <a16:colId xmlns:a16="http://schemas.microsoft.com/office/drawing/2014/main" val="20003"/>
                    </a:ext>
                  </a:extLst>
                </a:gridCol>
                <a:gridCol w="1073336">
                  <a:extLst>
                    <a:ext uri="{9D8B030D-6E8A-4147-A177-3AD203B41FA5}">
                      <a16:colId xmlns:a16="http://schemas.microsoft.com/office/drawing/2014/main" val="20004"/>
                    </a:ext>
                  </a:extLst>
                </a:gridCol>
                <a:gridCol w="983894">
                  <a:extLst>
                    <a:ext uri="{9D8B030D-6E8A-4147-A177-3AD203B41FA5}">
                      <a16:colId xmlns:a16="http://schemas.microsoft.com/office/drawing/2014/main" val="20005"/>
                    </a:ext>
                  </a:extLst>
                </a:gridCol>
                <a:gridCol w="1121040">
                  <a:extLst>
                    <a:ext uri="{9D8B030D-6E8A-4147-A177-3AD203B41FA5}">
                      <a16:colId xmlns:a16="http://schemas.microsoft.com/office/drawing/2014/main" val="20006"/>
                    </a:ext>
                  </a:extLst>
                </a:gridCol>
                <a:gridCol w="1073336">
                  <a:extLst>
                    <a:ext uri="{9D8B030D-6E8A-4147-A177-3AD203B41FA5}">
                      <a16:colId xmlns:a16="http://schemas.microsoft.com/office/drawing/2014/main" val="20007"/>
                    </a:ext>
                  </a:extLst>
                </a:gridCol>
              </a:tblGrid>
              <a:tr h="357192">
                <a:tc>
                  <a:txBody>
                    <a:bodyPr/>
                    <a:lstStyle/>
                    <a:p>
                      <a:pPr algn="ctr" fontAlgn="b"/>
                      <a:endParaRPr lang="en-US" sz="8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N</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P</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K</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CA</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MG</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NA</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S</a:t>
                      </a:r>
                    </a:p>
                  </a:txBody>
                  <a:tcPr marL="7658" marR="7658" marT="7658" marB="0" anchor="b">
                    <a:lnL>
                      <a:noFill/>
                    </a:lnL>
                    <a:lnR>
                      <a:noFill/>
                    </a:lnR>
                    <a:lnT>
                      <a:noFill/>
                    </a:lnT>
                    <a:lnB>
                      <a:noFill/>
                    </a:lnB>
                  </a:tcPr>
                </a:tc>
                <a:extLst>
                  <a:ext uri="{0D108BD9-81ED-4DB2-BD59-A6C34878D82A}">
                    <a16:rowId xmlns:a16="http://schemas.microsoft.com/office/drawing/2014/main" val="10000"/>
                  </a:ext>
                </a:extLst>
              </a:tr>
              <a:tr h="357192">
                <a:tc>
                  <a:txBody>
                    <a:bodyPr/>
                    <a:lstStyle/>
                    <a:p>
                      <a:pPr algn="ctr" fontAlgn="b"/>
                      <a:endParaRPr lang="en-US" sz="8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a:latin typeface="Arial"/>
                        </a:rPr>
                        <a:t>%</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t>
                      </a:r>
                    </a:p>
                  </a:txBody>
                  <a:tcPr marL="7658" marR="7658" marT="7658" marB="0" anchor="b">
                    <a:lnL>
                      <a:noFill/>
                    </a:lnL>
                    <a:lnR>
                      <a:noFill/>
                    </a:lnR>
                    <a:lnT>
                      <a:noFill/>
                    </a:lnT>
                    <a:lnB>
                      <a:noFill/>
                    </a:lnB>
                  </a:tcPr>
                </a:tc>
                <a:extLst>
                  <a:ext uri="{0D108BD9-81ED-4DB2-BD59-A6C34878D82A}">
                    <a16:rowId xmlns:a16="http://schemas.microsoft.com/office/drawing/2014/main" val="10001"/>
                  </a:ext>
                </a:extLst>
              </a:tr>
              <a:tr h="357192">
                <a:tc>
                  <a:txBody>
                    <a:bodyPr/>
                    <a:lstStyle/>
                    <a:p>
                      <a:pPr algn="ctr" fontAlgn="b"/>
                      <a:r>
                        <a:rPr lang="en-US" sz="1600" b="0" i="0" u="none" strike="noStrike" dirty="0" smtClean="0">
                          <a:latin typeface="Arial"/>
                        </a:rPr>
                        <a:t>Low</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0.51</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0.10</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0.28</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1.35</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0.42</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0.01</a:t>
                      </a:r>
                    </a:p>
                  </a:txBody>
                  <a:tcPr marL="7658" marR="7658" marT="7658" marB="0" anchor="b">
                    <a:lnL>
                      <a:noFill/>
                    </a:lnL>
                    <a:lnR>
                      <a:noFill/>
                    </a:lnR>
                    <a:lnT>
                      <a:noFill/>
                    </a:lnT>
                    <a:lnB>
                      <a:noFill/>
                    </a:lnB>
                  </a:tcPr>
                </a:tc>
                <a:tc>
                  <a:txBody>
                    <a:bodyPr/>
                    <a:lstStyle/>
                    <a:p>
                      <a:pPr algn="ctr" fontAlgn="b"/>
                      <a:r>
                        <a:rPr lang="en-US" sz="1600" b="0" i="0" u="none" strike="noStrike" dirty="0" smtClean="0">
                          <a:latin typeface="Arial"/>
                        </a:rPr>
                        <a:t>0.08</a:t>
                      </a:r>
                    </a:p>
                  </a:txBody>
                  <a:tcPr marL="7658" marR="7658" marT="7658" marB="0" anchor="b">
                    <a:lnL>
                      <a:noFill/>
                    </a:lnL>
                    <a:lnR>
                      <a:noFill/>
                    </a:lnR>
                    <a:lnT>
                      <a:noFill/>
                    </a:lnT>
                    <a:lnB>
                      <a:noFill/>
                    </a:lnB>
                  </a:tcPr>
                </a:tc>
                <a:extLst>
                  <a:ext uri="{0D108BD9-81ED-4DB2-BD59-A6C34878D82A}">
                    <a16:rowId xmlns:a16="http://schemas.microsoft.com/office/drawing/2014/main" val="10002"/>
                  </a:ext>
                </a:extLst>
              </a:tr>
              <a:tr h="357192">
                <a:tc>
                  <a:txBody>
                    <a:bodyPr/>
                    <a:lstStyle/>
                    <a:p>
                      <a:pPr algn="ctr" fontAlgn="b"/>
                      <a:r>
                        <a:rPr lang="en-US" sz="1600" b="0" i="0" u="none" strike="noStrike" dirty="0" smtClean="0">
                          <a:latin typeface="Arial"/>
                        </a:rPr>
                        <a:t>Average</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1.90</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0.70</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1.01</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3.21</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0.76</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0.09</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0.42</a:t>
                      </a:r>
                    </a:p>
                  </a:txBody>
                  <a:tcPr marL="7658" marR="7658" marT="7658" marB="0" anchor="b">
                    <a:lnL>
                      <a:noFill/>
                    </a:lnL>
                    <a:lnR>
                      <a:noFill/>
                    </a:lnR>
                    <a:lnT>
                      <a:noFill/>
                    </a:lnT>
                    <a:lnB>
                      <a:noFill/>
                    </a:lnB>
                  </a:tcPr>
                </a:tc>
                <a:extLst>
                  <a:ext uri="{0D108BD9-81ED-4DB2-BD59-A6C34878D82A}">
                    <a16:rowId xmlns:a16="http://schemas.microsoft.com/office/drawing/2014/main" val="10003"/>
                  </a:ext>
                </a:extLst>
              </a:tr>
              <a:tr h="357192">
                <a:tc>
                  <a:txBody>
                    <a:bodyPr/>
                    <a:lstStyle/>
                    <a:p>
                      <a:pPr algn="ctr" fontAlgn="b"/>
                      <a:r>
                        <a:rPr lang="en-US" sz="1600" b="0" i="0" u="none" strike="noStrike" dirty="0" smtClean="0">
                          <a:latin typeface="Arial"/>
                        </a:rPr>
                        <a:t>High</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3.53</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4.15</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2.37</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7.40</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1.51</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0.52</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2.76</a:t>
                      </a:r>
                    </a:p>
                  </a:txBody>
                  <a:tcPr marL="7658" marR="7658" marT="7658" marB="0" anchor="b">
                    <a:lnL>
                      <a:noFill/>
                    </a:lnL>
                    <a:lnR>
                      <a:noFill/>
                    </a:lnR>
                    <a:lnT>
                      <a:noFill/>
                    </a:lnT>
                    <a:lnB>
                      <a:noFill/>
                    </a:lnB>
                  </a:tcPr>
                </a:tc>
                <a:extLst>
                  <a:ext uri="{0D108BD9-81ED-4DB2-BD59-A6C34878D82A}">
                    <a16:rowId xmlns:a16="http://schemas.microsoft.com/office/drawing/2014/main" val="10004"/>
                  </a:ext>
                </a:extLst>
              </a:tr>
              <a:tr h="347616">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extLst>
                  <a:ext uri="{0D108BD9-81ED-4DB2-BD59-A6C34878D82A}">
                    <a16:rowId xmlns:a16="http://schemas.microsoft.com/office/drawing/2014/main" val="10005"/>
                  </a:ext>
                </a:extLst>
              </a:tr>
              <a:tr h="357192">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FE</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ZN</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MN</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CU</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B</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AL</a:t>
                      </a: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extLst>
                  <a:ext uri="{0D108BD9-81ED-4DB2-BD59-A6C34878D82A}">
                    <a16:rowId xmlns:a16="http://schemas.microsoft.com/office/drawing/2014/main" val="10006"/>
                  </a:ext>
                </a:extLst>
              </a:tr>
              <a:tr h="357192">
                <a:tc>
                  <a:txBody>
                    <a:bodyPr/>
                    <a:lstStyle/>
                    <a:p>
                      <a:endParaRPr lang="en-US" sz="1600" dirty="0"/>
                    </a:p>
                  </a:txBody>
                  <a:tcPr marL="7658" marR="7658" marT="7658" marB="0" anchor="b">
                    <a:lnL>
                      <a:noFill/>
                    </a:lnL>
                    <a:lnR>
                      <a:noFill/>
                    </a:lnR>
                    <a:lnT>
                      <a:noFill/>
                    </a:lnT>
                    <a:lnB>
                      <a:noFill/>
                    </a:lnB>
                  </a:tcPr>
                </a:tc>
                <a:tc>
                  <a:txBody>
                    <a:bodyPr/>
                    <a:lstStyle/>
                    <a:p>
                      <a:pPr algn="ctr" fontAlgn="b"/>
                      <a:r>
                        <a:rPr lang="en-US" sz="1600" b="0" i="0" u="none" strike="noStrike" dirty="0" err="1">
                          <a:latin typeface="Arial"/>
                        </a:rPr>
                        <a:t>ppm</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err="1">
                          <a:latin typeface="Arial"/>
                        </a:rPr>
                        <a:t>ppm</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err="1">
                          <a:latin typeface="Arial"/>
                        </a:rPr>
                        <a:t>ppm</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err="1">
                          <a:latin typeface="Arial"/>
                        </a:rPr>
                        <a:t>ppm</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err="1">
                          <a:latin typeface="Arial"/>
                        </a:rPr>
                        <a:t>ppm</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err="1">
                          <a:latin typeface="Arial"/>
                        </a:rPr>
                        <a:t>ppm</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extLst>
                  <a:ext uri="{0D108BD9-81ED-4DB2-BD59-A6C34878D82A}">
                    <a16:rowId xmlns:a16="http://schemas.microsoft.com/office/drawing/2014/main" val="10007"/>
                  </a:ext>
                </a:extLst>
              </a:tr>
              <a:tr h="357192">
                <a:tc>
                  <a:txBody>
                    <a:bodyPr/>
                    <a:lstStyle/>
                    <a:p>
                      <a:pPr algn="ctr" fontAlgn="b"/>
                      <a:r>
                        <a:rPr lang="en-US" sz="1600" b="0" i="0" u="none" strike="noStrike" dirty="0" smtClean="0">
                          <a:latin typeface="Arial"/>
                        </a:rPr>
                        <a:t>Low</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5108</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49</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118</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12</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14</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2183</a:t>
                      </a: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extLst>
                  <a:ext uri="{0D108BD9-81ED-4DB2-BD59-A6C34878D82A}">
                    <a16:rowId xmlns:a16="http://schemas.microsoft.com/office/drawing/2014/main" val="10008"/>
                  </a:ext>
                </a:extLst>
              </a:tr>
              <a:tr h="357192">
                <a:tc>
                  <a:txBody>
                    <a:bodyPr/>
                    <a:lstStyle/>
                    <a:p>
                      <a:pPr algn="ctr" fontAlgn="b"/>
                      <a:r>
                        <a:rPr lang="en-US" sz="1600" b="0" i="0" u="none" strike="noStrike" dirty="0" smtClean="0">
                          <a:latin typeface="Arial"/>
                        </a:rPr>
                        <a:t>Average</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a:latin typeface="Arial"/>
                        </a:rPr>
                        <a:t>7554</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231</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338</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40</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29</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4838</a:t>
                      </a: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extLst>
                  <a:ext uri="{0D108BD9-81ED-4DB2-BD59-A6C34878D82A}">
                    <a16:rowId xmlns:a16="http://schemas.microsoft.com/office/drawing/2014/main" val="10009"/>
                  </a:ext>
                </a:extLst>
              </a:tr>
              <a:tr h="357192">
                <a:tc>
                  <a:txBody>
                    <a:bodyPr/>
                    <a:lstStyle/>
                    <a:p>
                      <a:pPr algn="ctr" fontAlgn="b"/>
                      <a:r>
                        <a:rPr lang="en-US" sz="1600" b="0" i="0" u="none" strike="noStrike" dirty="0" smtClean="0">
                          <a:latin typeface="Arial"/>
                        </a:rPr>
                        <a:t>High</a:t>
                      </a:r>
                      <a:endParaRPr lang="en-US" sz="1600" b="0" i="0" u="none" strike="noStrike" dirty="0">
                        <a:latin typeface="Arial"/>
                      </a:endParaRP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10350</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1335</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2212</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161</a:t>
                      </a:r>
                    </a:p>
                  </a:txBody>
                  <a:tcPr marL="7658" marR="7658" marT="7658" marB="0" anchor="b">
                    <a:lnL>
                      <a:noFill/>
                    </a:lnL>
                    <a:lnR>
                      <a:noFill/>
                    </a:lnR>
                    <a:lnT>
                      <a:noFill/>
                    </a:lnT>
                    <a:lnB>
                      <a:noFill/>
                    </a:lnB>
                  </a:tcPr>
                </a:tc>
                <a:tc>
                  <a:txBody>
                    <a:bodyPr/>
                    <a:lstStyle/>
                    <a:p>
                      <a:pPr algn="ctr" fontAlgn="b"/>
                      <a:r>
                        <a:rPr lang="en-US" sz="1600" b="0" i="0" u="none" strike="noStrike">
                          <a:latin typeface="Arial"/>
                        </a:rPr>
                        <a:t>64</a:t>
                      </a:r>
                    </a:p>
                  </a:txBody>
                  <a:tcPr marL="7658" marR="7658" marT="7658" marB="0" anchor="b">
                    <a:lnL>
                      <a:noFill/>
                    </a:lnL>
                    <a:lnR>
                      <a:noFill/>
                    </a:lnR>
                    <a:lnT>
                      <a:noFill/>
                    </a:lnT>
                    <a:lnB>
                      <a:noFill/>
                    </a:lnB>
                  </a:tcPr>
                </a:tc>
                <a:tc>
                  <a:txBody>
                    <a:bodyPr/>
                    <a:lstStyle/>
                    <a:p>
                      <a:pPr algn="ctr" fontAlgn="b"/>
                      <a:r>
                        <a:rPr lang="en-US" sz="1600" b="0" i="0" u="none" strike="noStrike" dirty="0">
                          <a:latin typeface="Arial"/>
                        </a:rPr>
                        <a:t>8482</a:t>
                      </a:r>
                    </a:p>
                  </a:txBody>
                  <a:tcPr marL="7658" marR="7658" marT="7658" marB="0" anchor="b">
                    <a:lnL>
                      <a:noFill/>
                    </a:lnL>
                    <a:lnR>
                      <a:noFill/>
                    </a:lnR>
                    <a:lnT>
                      <a:noFill/>
                    </a:lnT>
                    <a:lnB>
                      <a:noFill/>
                    </a:lnB>
                  </a:tcPr>
                </a:tc>
                <a:tc>
                  <a:txBody>
                    <a:bodyPr/>
                    <a:lstStyle/>
                    <a:p>
                      <a:pPr algn="ctr" fontAlgn="b"/>
                      <a:endParaRPr lang="en-US" sz="1600" b="0" i="0" u="none" strike="noStrike" dirty="0">
                        <a:latin typeface="Arial"/>
                      </a:endParaRPr>
                    </a:p>
                  </a:txBody>
                  <a:tcPr marL="7658" marR="7658" marT="7658"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15452" name="Rectangle 4"/>
          <p:cNvSpPr>
            <a:spLocks noChangeArrowheads="1"/>
          </p:cNvSpPr>
          <p:nvPr/>
        </p:nvSpPr>
        <p:spPr bwMode="auto">
          <a:xfrm>
            <a:off x="533400" y="228600"/>
            <a:ext cx="7620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800" b="1"/>
              <a:t>Total nutrient levels in 23 compost materials used by the MSU Student Organic Farm (Biernbaum)</a:t>
            </a:r>
            <a:endParaRPr lang="en-US" altLang="en-US" sz="2800"/>
          </a:p>
        </p:txBody>
      </p:sp>
    </p:spTree>
    <p:extLst>
      <p:ext uri="{BB962C8B-B14F-4D97-AF65-F5344CB8AC3E}">
        <p14:creationId xmlns:p14="http://schemas.microsoft.com/office/powerpoint/2010/main" val="3863991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Nitrogen Phosphorus and Potassium Availability in Composts</a:t>
            </a:r>
          </a:p>
        </p:txBody>
      </p:sp>
      <p:sp>
        <p:nvSpPr>
          <p:cNvPr id="18435" name="Content Placeholder 2"/>
          <p:cNvSpPr>
            <a:spLocks noGrp="1"/>
          </p:cNvSpPr>
          <p:nvPr>
            <p:ph idx="1"/>
          </p:nvPr>
        </p:nvSpPr>
        <p:spPr/>
        <p:txBody>
          <a:bodyPr/>
          <a:lstStyle/>
          <a:p>
            <a:pPr eaLnBrk="1" hangingPunct="1"/>
            <a:r>
              <a:rPr lang="en-US" altLang="en-US" smtClean="0"/>
              <a:t>Only 10 to 15% of nitrogen available the first year.</a:t>
            </a:r>
          </a:p>
          <a:p>
            <a:pPr eaLnBrk="1" hangingPunct="1"/>
            <a:r>
              <a:rPr lang="en-US" altLang="en-US" smtClean="0"/>
              <a:t>50 to 80% of phosphorus is available the first year</a:t>
            </a:r>
          </a:p>
          <a:p>
            <a:pPr eaLnBrk="1" hangingPunct="1"/>
            <a:r>
              <a:rPr lang="en-US" altLang="en-US" smtClean="0"/>
              <a:t>90% of potassium available the first year</a:t>
            </a:r>
          </a:p>
        </p:txBody>
      </p:sp>
      <p:sp>
        <p:nvSpPr>
          <p:cNvPr id="4" name="Slide Number Placeholder 3"/>
          <p:cNvSpPr>
            <a:spLocks noGrp="1"/>
          </p:cNvSpPr>
          <p:nvPr>
            <p:ph type="sldNum" sz="quarter" idx="12"/>
          </p:nvPr>
        </p:nvSpPr>
        <p:spPr/>
        <p:txBody>
          <a:bodyPr/>
          <a:lstStyle/>
          <a:p>
            <a:pPr>
              <a:defRPr/>
            </a:pPr>
            <a:fld id="{D900EFA9-ECB7-45C7-AE0A-277E375DA482}" type="slidenum">
              <a:rPr lang="en-US" altLang="en-US"/>
              <a:pPr>
                <a:defRPr/>
              </a:pPr>
              <a:t>19</a:t>
            </a:fld>
            <a:endParaRPr lang="en-US" altLang="en-US"/>
          </a:p>
        </p:txBody>
      </p:sp>
    </p:spTree>
    <p:extLst>
      <p:ext uri="{BB962C8B-B14F-4D97-AF65-F5344CB8AC3E}">
        <p14:creationId xmlns:p14="http://schemas.microsoft.com/office/powerpoint/2010/main" val="517989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010400" y="6243638"/>
            <a:ext cx="2133600" cy="457200"/>
          </a:xfrm>
        </p:spPr>
        <p:txBody>
          <a:bodyPr/>
          <a:lstStyle/>
          <a:p>
            <a:pPr>
              <a:defRPr/>
            </a:pPr>
            <a:fld id="{8AC5F381-4CA0-47C1-9683-02DEAF4B2D62}" type="slidenum">
              <a:rPr lang="en-US" altLang="en-US"/>
              <a:pPr>
                <a:defRPr/>
              </a:pPr>
              <a:t>2</a:t>
            </a:fld>
            <a:endParaRPr lang="en-US" altLang="en-US"/>
          </a:p>
        </p:txBody>
      </p:sp>
      <p:sp>
        <p:nvSpPr>
          <p:cNvPr id="4099" name="Rectangle 2"/>
          <p:cNvSpPr>
            <a:spLocks noGrp="1" noChangeArrowheads="1"/>
          </p:cNvSpPr>
          <p:nvPr>
            <p:ph type="title" idx="4294967295"/>
          </p:nvPr>
        </p:nvSpPr>
        <p:spPr>
          <a:xfrm>
            <a:off x="0" y="277813"/>
            <a:ext cx="8229600" cy="1139825"/>
          </a:xfrm>
        </p:spPr>
        <p:txBody>
          <a:bodyPr/>
          <a:lstStyle/>
          <a:p>
            <a:pPr eaLnBrk="1" hangingPunct="1"/>
            <a:r>
              <a:rPr lang="en-US" altLang="en-US" sz="3800" dirty="0" smtClean="0"/>
              <a:t>			</a:t>
            </a:r>
            <a:r>
              <a:rPr lang="en-US" altLang="en-US" sz="6000" dirty="0" smtClean="0"/>
              <a:t>Overview</a:t>
            </a:r>
            <a:r>
              <a:rPr lang="en-US" altLang="en-US" sz="3800" dirty="0" smtClean="0"/>
              <a:t/>
            </a:r>
            <a:br>
              <a:rPr lang="en-US" altLang="en-US" sz="3800" dirty="0" smtClean="0"/>
            </a:br>
            <a:r>
              <a:rPr lang="en-US" altLang="en-US" sz="5400" dirty="0" smtClean="0">
                <a:solidFill>
                  <a:schemeClr val="tx1"/>
                </a:solidFill>
              </a:rPr>
              <a:t>- Basic Soils Concepts</a:t>
            </a:r>
            <a:br>
              <a:rPr lang="en-US" altLang="en-US" sz="5400" dirty="0" smtClean="0">
                <a:solidFill>
                  <a:schemeClr val="tx1"/>
                </a:solidFill>
              </a:rPr>
            </a:br>
            <a:r>
              <a:rPr lang="en-US" altLang="en-US" sz="5400" dirty="0" smtClean="0">
                <a:solidFill>
                  <a:schemeClr val="tx1"/>
                </a:solidFill>
              </a:rPr>
              <a:t>- Important Soil Properties</a:t>
            </a:r>
            <a:br>
              <a:rPr lang="en-US" altLang="en-US" sz="5400" dirty="0" smtClean="0">
                <a:solidFill>
                  <a:schemeClr val="tx1"/>
                </a:solidFill>
              </a:rPr>
            </a:br>
            <a:r>
              <a:rPr lang="en-US" altLang="en-US" sz="5400" dirty="0" smtClean="0">
                <a:solidFill>
                  <a:schemeClr val="tx1"/>
                </a:solidFill>
              </a:rPr>
              <a:t>- Organic Matter &amp; Compost</a:t>
            </a:r>
            <a:br>
              <a:rPr lang="en-US" altLang="en-US" sz="5400" dirty="0" smtClean="0">
                <a:solidFill>
                  <a:schemeClr val="tx1"/>
                </a:solidFill>
              </a:rPr>
            </a:br>
            <a:r>
              <a:rPr lang="en-US" altLang="en-US" sz="5400" dirty="0" smtClean="0">
                <a:solidFill>
                  <a:schemeClr val="tx1"/>
                </a:solidFill>
              </a:rPr>
              <a:t>- Decomposition Process</a:t>
            </a:r>
            <a:br>
              <a:rPr lang="en-US" altLang="en-US" sz="5400" dirty="0" smtClean="0">
                <a:solidFill>
                  <a:schemeClr val="tx1"/>
                </a:solidFill>
              </a:rPr>
            </a:br>
            <a:r>
              <a:rPr lang="en-US" altLang="en-US" sz="5400" dirty="0" smtClean="0">
                <a:solidFill>
                  <a:schemeClr val="tx1"/>
                </a:solidFill>
              </a:rPr>
              <a:t>- Soil Testing</a:t>
            </a:r>
            <a:br>
              <a:rPr lang="en-US" altLang="en-US" sz="5400" dirty="0" smtClean="0">
                <a:solidFill>
                  <a:schemeClr val="tx1"/>
                </a:solidFill>
              </a:rPr>
            </a:br>
            <a:r>
              <a:rPr lang="en-US" altLang="en-US" sz="5400" dirty="0" smtClean="0">
                <a:solidFill>
                  <a:schemeClr val="tx1"/>
                </a:solidFill>
              </a:rPr>
              <a:t>- MSU Soil Test Report </a:t>
            </a:r>
            <a:r>
              <a:rPr lang="en-US" altLang="en-US" sz="6000" dirty="0" smtClean="0"/>
              <a:t/>
            </a:r>
            <a:br>
              <a:rPr lang="en-US" altLang="en-US" sz="6000" dirty="0" smtClean="0"/>
            </a:br>
            <a:r>
              <a:rPr lang="en-US" altLang="en-US" sz="6000" dirty="0" smtClean="0"/>
              <a:t/>
            </a:r>
            <a:br>
              <a:rPr lang="en-US" altLang="en-US" sz="6000" dirty="0" smtClean="0"/>
            </a:br>
            <a:endParaRPr lang="en-US" altLang="en-US" sz="6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Compost Addition</a:t>
            </a:r>
          </a:p>
        </p:txBody>
      </p:sp>
      <p:sp>
        <p:nvSpPr>
          <p:cNvPr id="17411" name="Content Placeholder 2"/>
          <p:cNvSpPr>
            <a:spLocks noGrp="1"/>
          </p:cNvSpPr>
          <p:nvPr>
            <p:ph idx="1"/>
          </p:nvPr>
        </p:nvSpPr>
        <p:spPr/>
        <p:txBody>
          <a:bodyPr/>
          <a:lstStyle/>
          <a:p>
            <a:pPr eaLnBrk="1" hangingPunct="1"/>
            <a:r>
              <a:rPr lang="en-US" altLang="en-US" smtClean="0"/>
              <a:t>Inoculates soil with beneficial bacteria and fungi</a:t>
            </a:r>
          </a:p>
          <a:p>
            <a:pPr eaLnBrk="1" hangingPunct="1"/>
            <a:r>
              <a:rPr lang="en-US" altLang="en-US" smtClean="0"/>
              <a:t>Increases soil and plant health</a:t>
            </a:r>
          </a:p>
          <a:p>
            <a:pPr eaLnBrk="1" hangingPunct="1"/>
            <a:r>
              <a:rPr lang="en-US" altLang="en-US" smtClean="0"/>
              <a:t>Reduces the occurrence of root and foliar plant pathogens</a:t>
            </a:r>
          </a:p>
          <a:p>
            <a:pPr eaLnBrk="1" hangingPunct="1"/>
            <a:r>
              <a:rPr lang="en-US" altLang="en-US" smtClean="0"/>
              <a:t>Provide essential nutrients</a:t>
            </a:r>
          </a:p>
        </p:txBody>
      </p:sp>
      <p:sp>
        <p:nvSpPr>
          <p:cNvPr id="4" name="Slide Number Placeholder 3"/>
          <p:cNvSpPr>
            <a:spLocks noGrp="1"/>
          </p:cNvSpPr>
          <p:nvPr>
            <p:ph type="sldNum" sz="quarter" idx="12"/>
          </p:nvPr>
        </p:nvSpPr>
        <p:spPr/>
        <p:txBody>
          <a:bodyPr/>
          <a:lstStyle/>
          <a:p>
            <a:pPr>
              <a:defRPr/>
            </a:pPr>
            <a:fld id="{DCAB8F4F-E969-471F-8CCF-850C230FF127}" type="slidenum">
              <a:rPr lang="en-US" altLang="en-US"/>
              <a:pPr>
                <a:defRPr/>
              </a:pPr>
              <a:t>20</a:t>
            </a:fld>
            <a:endParaRPr lang="en-US" altLang="en-US"/>
          </a:p>
        </p:txBody>
      </p:sp>
    </p:spTree>
    <p:extLst>
      <p:ext uri="{BB962C8B-B14F-4D97-AF65-F5344CB8AC3E}">
        <p14:creationId xmlns:p14="http://schemas.microsoft.com/office/powerpoint/2010/main" val="749548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Benefits of </a:t>
            </a:r>
            <a:r>
              <a:rPr lang="en-US" altLang="en-US" dirty="0" smtClean="0"/>
              <a:t>Mulching:  </a:t>
            </a:r>
            <a:br>
              <a:rPr lang="en-US" altLang="en-US" dirty="0" smtClean="0"/>
            </a:br>
            <a:r>
              <a:rPr lang="en-US" dirty="0" smtClean="0"/>
              <a:t>Helps </a:t>
            </a:r>
            <a:r>
              <a:rPr lang="en-US" dirty="0"/>
              <a:t>prevent compaction</a:t>
            </a:r>
            <a:br>
              <a:rPr lang="en-US" dirty="0"/>
            </a:br>
            <a:endParaRPr lang="en-US" dirty="0"/>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76400"/>
            <a:ext cx="4038600" cy="3886200"/>
          </a:xfrm>
        </p:spPr>
      </p:pic>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21</a:t>
            </a:fld>
            <a:endParaRPr lang="en-US" altLang="en-US"/>
          </a:p>
        </p:txBody>
      </p:sp>
      <p:pic>
        <p:nvPicPr>
          <p:cNvPr id="16" name="Content Placeholder 15" descr="f21%20Two%20compaction%20layers%20from%20disk%20(upper)%20and%20plow%20(lower)_%20%20MSU%20Saginaw%20Research%20Farm.jpg"/>
          <p:cNvPicPr>
            <a:picLocks noGrp="1" noChangeAspect="1"/>
          </p:cNvPicPr>
          <p:nvPr>
            <p:ph sz="half" idx="1"/>
          </p:nvPr>
        </p:nvPicPr>
        <p:blipFill>
          <a:blip r:embed="rId3" cstate="print"/>
          <a:stretch>
            <a:fillRect/>
          </a:stretch>
        </p:blipFill>
        <p:spPr>
          <a:xfrm>
            <a:off x="457200" y="1676400"/>
            <a:ext cx="40386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856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Benefits of </a:t>
            </a:r>
            <a:r>
              <a:rPr lang="en-US" altLang="en-US" dirty="0" smtClean="0"/>
              <a:t>Mulching:  </a:t>
            </a:r>
            <a:br>
              <a:rPr lang="en-US" altLang="en-US" dirty="0" smtClean="0"/>
            </a:br>
            <a:r>
              <a:rPr lang="en-US" dirty="0" smtClean="0"/>
              <a:t>Moisture </a:t>
            </a:r>
            <a:r>
              <a:rPr lang="en-US" dirty="0"/>
              <a:t>retention</a:t>
            </a:r>
            <a:br>
              <a:rPr lang="en-US" dirty="0"/>
            </a:b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4038600" cy="38862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00200"/>
            <a:ext cx="3733800" cy="3886200"/>
          </a:xfrm>
        </p:spPr>
      </p:pic>
      <p:sp>
        <p:nvSpPr>
          <p:cNvPr id="5" name="Slide Number Placeholder 4"/>
          <p:cNvSpPr>
            <a:spLocks noGrp="1"/>
          </p:cNvSpPr>
          <p:nvPr>
            <p:ph type="sldNum" sz="quarter" idx="12"/>
          </p:nvPr>
        </p:nvSpPr>
        <p:spPr/>
        <p:txBody>
          <a:bodyPr/>
          <a:lstStyle/>
          <a:p>
            <a:pPr>
              <a:defRPr/>
            </a:pPr>
            <a:fld id="{6680B07F-D710-464A-A380-F7A5C8877C96}" type="slidenum">
              <a:rPr lang="en-US" altLang="en-US" smtClean="0"/>
              <a:pPr>
                <a:defRPr/>
              </a:pPr>
              <a:t>22</a:t>
            </a:fld>
            <a:endParaRPr lang="en-US" altLang="en-US"/>
          </a:p>
        </p:txBody>
      </p:sp>
    </p:spTree>
    <p:extLst>
      <p:ext uri="{BB962C8B-B14F-4D97-AF65-F5344CB8AC3E}">
        <p14:creationId xmlns:p14="http://schemas.microsoft.com/office/powerpoint/2010/main" val="3289779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Benefits of </a:t>
            </a:r>
            <a:r>
              <a:rPr lang="en-US" altLang="en-US" dirty="0" smtClean="0"/>
              <a:t>Mulching</a:t>
            </a:r>
            <a:br>
              <a:rPr lang="en-US" altLang="en-US" dirty="0" smtClean="0"/>
            </a:b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828800"/>
            <a:ext cx="4800600" cy="4038600"/>
          </a:xfrm>
        </p:spPr>
      </p:pic>
      <p:sp>
        <p:nvSpPr>
          <p:cNvPr id="2" name="Content Placeholder 1"/>
          <p:cNvSpPr>
            <a:spLocks noGrp="1"/>
          </p:cNvSpPr>
          <p:nvPr>
            <p:ph sz="half" idx="2"/>
          </p:nvPr>
        </p:nvSpPr>
        <p:spPr>
          <a:xfrm>
            <a:off x="5181600" y="1600200"/>
            <a:ext cx="3505200" cy="4530725"/>
          </a:xfrm>
        </p:spPr>
        <p:txBody>
          <a:bodyPr/>
          <a:lstStyle/>
          <a:p>
            <a:r>
              <a:rPr lang="en-US" dirty="0" smtClean="0"/>
              <a:t>Weed </a:t>
            </a:r>
            <a:r>
              <a:rPr lang="en-US" dirty="0" smtClean="0"/>
              <a:t>suppression</a:t>
            </a:r>
          </a:p>
          <a:p>
            <a:r>
              <a:rPr lang="en-US" dirty="0" smtClean="0"/>
              <a:t>Soil insulation</a:t>
            </a:r>
          </a:p>
          <a:p>
            <a:r>
              <a:rPr lang="en-US" dirty="0" smtClean="0"/>
              <a:t>Nutrients</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80B07F-D710-464A-A380-F7A5C8877C96}" type="slidenum">
              <a:rPr kumimoji="0" lang="en-US" altLang="en-US" sz="1200" b="0" i="0" u="none" strike="noStrike" kern="1200" cap="none" spc="0" normalizeH="0" baseline="0" noProof="0" smtClean="0">
                <a:ln>
                  <a:noFill/>
                </a:ln>
                <a:solidFill>
                  <a:srgbClr val="000000"/>
                </a:solidFill>
                <a:effectLst/>
                <a:uLnTx/>
                <a:uFillTx/>
                <a:latin typeface="Garamond"/>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1391986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Meet the Decomposers</a:t>
            </a:r>
            <a:endParaRPr lang="en-US" dirty="0"/>
          </a:p>
        </p:txBody>
      </p:sp>
      <p:sp>
        <p:nvSpPr>
          <p:cNvPr id="2" name="Slide Number Placeholder 1"/>
          <p:cNvSpPr>
            <a:spLocks noGrp="1"/>
          </p:cNvSpPr>
          <p:nvPr>
            <p:ph type="sldNum" sz="quarter" idx="12"/>
          </p:nvPr>
        </p:nvSpPr>
        <p:spPr/>
        <p:txBody>
          <a:bodyPr/>
          <a:lstStyle/>
          <a:p>
            <a:pPr>
              <a:defRPr/>
            </a:pPr>
            <a:fld id="{6171AB12-B59C-4023-ABD5-C417FB4E62CF}" type="slidenum">
              <a:rPr lang="en-US" altLang="en-US" smtClean="0"/>
              <a:pPr>
                <a:defRPr/>
              </a:pPr>
              <a:t>24</a:t>
            </a:fld>
            <a:endParaRPr lang="en-US" alt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90600"/>
            <a:ext cx="8153400" cy="5140325"/>
          </a:xfrm>
          <a:prstGeom prst="rect">
            <a:avLst/>
          </a:prstGeom>
        </p:spPr>
      </p:pic>
    </p:spTree>
    <p:extLst>
      <p:ext uri="{BB962C8B-B14F-4D97-AF65-F5344CB8AC3E}">
        <p14:creationId xmlns:p14="http://schemas.microsoft.com/office/powerpoint/2010/main" val="4227816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Process of Decomposition Work?</a:t>
            </a:r>
            <a:endParaRPr lang="en-US" dirty="0"/>
          </a:p>
        </p:txBody>
      </p:sp>
      <p:sp>
        <p:nvSpPr>
          <p:cNvPr id="7" name="Content Placeholder 6"/>
          <p:cNvSpPr>
            <a:spLocks noGrp="1"/>
          </p:cNvSpPr>
          <p:nvPr>
            <p:ph idx="1"/>
          </p:nvPr>
        </p:nvSpPr>
        <p:spPr/>
        <p:txBody>
          <a:bodyPr/>
          <a:lstStyle/>
          <a:p>
            <a:r>
              <a:rPr lang="en-US" dirty="0" smtClean="0"/>
              <a:t>Bacteria</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25</a:t>
            </a:fld>
            <a:endParaRPr lang="en-US" altLang="en-US"/>
          </a:p>
        </p:txBody>
      </p:sp>
      <p:sp>
        <p:nvSpPr>
          <p:cNvPr id="6" name="Text Placeholder 5"/>
          <p:cNvSpPr>
            <a:spLocks noGrp="1"/>
          </p:cNvSpPr>
          <p:nvPr>
            <p:ph type="body" sz="half" idx="4294967295"/>
          </p:nvPr>
        </p:nvSpPr>
        <p:spPr>
          <a:xfrm>
            <a:off x="533400" y="2743201"/>
            <a:ext cx="7924800" cy="3429000"/>
          </a:xfrm>
        </p:spPr>
        <p:txBody>
          <a:bodyPr/>
          <a:lstStyle/>
          <a:p>
            <a:pPr marL="285750" indent="-285750">
              <a:buFontTx/>
              <a:buChar char="-"/>
            </a:pPr>
            <a:r>
              <a:rPr lang="en-US" sz="2800" dirty="0" smtClean="0"/>
              <a:t>Put down some organic matter and bacteria go to work</a:t>
            </a:r>
          </a:p>
          <a:p>
            <a:pPr marL="285750" indent="-285750">
              <a:buFontTx/>
              <a:buChar char="-"/>
            </a:pPr>
            <a:r>
              <a:rPr lang="en-US" sz="2800" dirty="0" smtClean="0"/>
              <a:t>100 million to 1 billion per teaspoon of material</a:t>
            </a:r>
          </a:p>
          <a:p>
            <a:pPr marL="285750" indent="-285750">
              <a:buFontTx/>
              <a:buChar char="-"/>
            </a:pPr>
            <a:r>
              <a:rPr lang="en-US" sz="2800" dirty="0" smtClean="0"/>
              <a:t>As much mass as 2 cows per acre</a:t>
            </a:r>
            <a:endParaRPr lang="en-US" sz="2800" dirty="0"/>
          </a:p>
        </p:txBody>
      </p:sp>
    </p:spTree>
    <p:extLst>
      <p:ext uri="{BB962C8B-B14F-4D97-AF65-F5344CB8AC3E}">
        <p14:creationId xmlns:p14="http://schemas.microsoft.com/office/powerpoint/2010/main" val="3669655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enhance soil quality by:</a:t>
            </a:r>
            <a:endParaRPr lang="en-US" dirty="0"/>
          </a:p>
        </p:txBody>
      </p:sp>
      <p:sp>
        <p:nvSpPr>
          <p:cNvPr id="3" name="Content Placeholder 2"/>
          <p:cNvSpPr>
            <a:spLocks noGrp="1"/>
          </p:cNvSpPr>
          <p:nvPr>
            <p:ph idx="1"/>
          </p:nvPr>
        </p:nvSpPr>
        <p:spPr/>
        <p:txBody>
          <a:bodyPr/>
          <a:lstStyle/>
          <a:p>
            <a:r>
              <a:rPr lang="en-US" dirty="0" smtClean="0"/>
              <a:t>Decomposing organic matter</a:t>
            </a:r>
          </a:p>
          <a:p>
            <a:r>
              <a:rPr lang="en-US" dirty="0" smtClean="0"/>
              <a:t>Keep nutrients in the rooting zone</a:t>
            </a:r>
          </a:p>
          <a:p>
            <a:r>
              <a:rPr lang="en-US" dirty="0" smtClean="0"/>
              <a:t>Enhance soil structure</a:t>
            </a:r>
          </a:p>
          <a:p>
            <a:r>
              <a:rPr lang="en-US" dirty="0" smtClean="0"/>
              <a:t>Compete with disease causing organisms</a:t>
            </a:r>
          </a:p>
          <a:p>
            <a:r>
              <a:rPr lang="en-US" dirty="0" smtClean="0"/>
              <a:t>Filter and degrade pollutants as water flows through soil</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26</a:t>
            </a:fld>
            <a:endParaRPr lang="en-US" altLang="en-US"/>
          </a:p>
        </p:txBody>
      </p:sp>
    </p:spTree>
    <p:extLst>
      <p:ext uri="{BB962C8B-B14F-4D97-AF65-F5344CB8AC3E}">
        <p14:creationId xmlns:p14="http://schemas.microsoft.com/office/powerpoint/2010/main" val="2151078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soil fungi operate in the decomposition process</a:t>
            </a:r>
            <a:endParaRPr lang="en-US" dirty="0"/>
          </a:p>
        </p:txBody>
      </p:sp>
      <p:sp>
        <p:nvSpPr>
          <p:cNvPr id="3" name="Content Placeholder 2"/>
          <p:cNvSpPr>
            <a:spLocks noGrp="1"/>
          </p:cNvSpPr>
          <p:nvPr>
            <p:ph idx="1"/>
          </p:nvPr>
        </p:nvSpPr>
        <p:spPr/>
        <p:txBody>
          <a:bodyPr/>
          <a:lstStyle/>
          <a:p>
            <a:endParaRPr lang="en-US" dirty="0" smtClean="0"/>
          </a:p>
          <a:p>
            <a:r>
              <a:rPr lang="en-US" dirty="0" smtClean="0"/>
              <a:t>Decompose </a:t>
            </a:r>
            <a:r>
              <a:rPr lang="en-US" dirty="0" smtClean="0"/>
              <a:t>more complex materials than do bacteria</a:t>
            </a:r>
          </a:p>
          <a:p>
            <a:r>
              <a:rPr lang="en-US" dirty="0" smtClean="0"/>
              <a:t>Improve accumulation of organic matter</a:t>
            </a:r>
          </a:p>
          <a:p>
            <a:r>
              <a:rPr lang="en-US" dirty="0" smtClean="0"/>
              <a:t>Retain nutrients</a:t>
            </a:r>
          </a:p>
          <a:p>
            <a:r>
              <a:rPr lang="en-US" dirty="0" smtClean="0"/>
              <a:t>Bind soil particles into aggregates</a:t>
            </a:r>
          </a:p>
          <a:p>
            <a:r>
              <a:rPr lang="en-US" dirty="0" smtClean="0"/>
              <a:t>Improve plant growth</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27</a:t>
            </a:fld>
            <a:endParaRPr lang="en-US" altLang="en-US"/>
          </a:p>
        </p:txBody>
      </p:sp>
    </p:spTree>
    <p:extLst>
      <p:ext uri="{BB962C8B-B14F-4D97-AF65-F5344CB8AC3E}">
        <p14:creationId xmlns:p14="http://schemas.microsoft.com/office/powerpoint/2010/main" val="3198415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200" smtClean="0"/>
              <a:t>Mycorrhizae</a:t>
            </a:r>
          </a:p>
        </p:txBody>
      </p:sp>
      <p:sp>
        <p:nvSpPr>
          <p:cNvPr id="25603" name="Text Placeholder 3"/>
          <p:cNvSpPr>
            <a:spLocks noGrp="1"/>
          </p:cNvSpPr>
          <p:nvPr>
            <p:ph type="body" sz="half" idx="2"/>
          </p:nvPr>
        </p:nvSpPr>
        <p:spPr/>
        <p:txBody>
          <a:bodyPr/>
          <a:lstStyle/>
          <a:p>
            <a:pPr>
              <a:buFontTx/>
              <a:buChar char="-"/>
            </a:pPr>
            <a:r>
              <a:rPr lang="en-US" altLang="en-US" sz="2000" smtClean="0"/>
              <a:t>Plant provides access to food source </a:t>
            </a:r>
          </a:p>
          <a:p>
            <a:pPr>
              <a:buFontTx/>
              <a:buChar char="-"/>
            </a:pPr>
            <a:endParaRPr lang="en-US" altLang="en-US" sz="2000" smtClean="0"/>
          </a:p>
          <a:p>
            <a:pPr>
              <a:buFontTx/>
              <a:buChar char="-"/>
            </a:pPr>
            <a:r>
              <a:rPr lang="en-US" altLang="en-US" sz="2000" smtClean="0"/>
              <a:t>Extensive network of fine threads gather water and nutrients for the plant</a:t>
            </a:r>
          </a:p>
          <a:p>
            <a:pPr>
              <a:buFontTx/>
              <a:buChar char="-"/>
            </a:pPr>
            <a:endParaRPr lang="en-US" altLang="en-US" sz="2400" smtClean="0"/>
          </a:p>
          <a:p>
            <a:pPr>
              <a:buFontTx/>
              <a:buChar char="-"/>
            </a:pPr>
            <a:r>
              <a:rPr lang="en-US" altLang="en-US" sz="2000" smtClean="0"/>
              <a:t>Also important for disease and drought resistance</a:t>
            </a: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75C7A13-0735-4EC1-914C-B27EBFCA6A68}" type="slidenum">
              <a:rPr lang="en-US" altLang="en-US" sz="1200">
                <a:latin typeface="Garamond" panose="02020404030301010803" pitchFamily="18" charset="0"/>
              </a:rPr>
              <a:pPr>
                <a:spcBef>
                  <a:spcPct val="0"/>
                </a:spcBef>
                <a:buClrTx/>
                <a:buSzTx/>
                <a:buFontTx/>
                <a:buNone/>
              </a:pPr>
              <a:t>28</a:t>
            </a:fld>
            <a:endParaRPr lang="en-US" altLang="en-US" sz="1200">
              <a:latin typeface="Garamond" panose="02020404030301010803" pitchFamily="18" charset="0"/>
            </a:endParaRPr>
          </a:p>
        </p:txBody>
      </p:sp>
      <p:pic>
        <p:nvPicPr>
          <p:cNvPr id="2560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762000"/>
            <a:ext cx="4038600" cy="4114800"/>
          </a:xfrm>
          <a:noFill/>
        </p:spPr>
      </p:pic>
    </p:spTree>
    <p:extLst>
      <p:ext uri="{BB962C8B-B14F-4D97-AF65-F5344CB8AC3E}">
        <p14:creationId xmlns:p14="http://schemas.microsoft.com/office/powerpoint/2010/main" val="2922304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smtClean="0"/>
              <a:t>Mycorrhizae</a:t>
            </a:r>
          </a:p>
        </p:txBody>
      </p:sp>
      <p:sp>
        <p:nvSpPr>
          <p:cNvPr id="26627" name="Text Placeholder 3"/>
          <p:cNvSpPr>
            <a:spLocks noGrp="1"/>
          </p:cNvSpPr>
          <p:nvPr>
            <p:ph type="body" sz="half" idx="2"/>
          </p:nvPr>
        </p:nvSpPr>
        <p:spPr/>
        <p:txBody>
          <a:bodyPr/>
          <a:lstStyle/>
          <a:p>
            <a:endParaRPr lang="en-US" altLang="en-US" sz="2400" smtClean="0"/>
          </a:p>
          <a:p>
            <a:r>
              <a:rPr lang="en-US" altLang="en-US" sz="2400" smtClean="0"/>
              <a:t>Positive effect of mycorrhizae on root growth</a:t>
            </a: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E84B5CE-8D09-442F-A02E-88650E0CA46F}" type="slidenum">
              <a:rPr lang="en-US" altLang="en-US" sz="1200">
                <a:latin typeface="Garamond" panose="02020404030301010803" pitchFamily="18" charset="0"/>
              </a:rPr>
              <a:pPr>
                <a:spcBef>
                  <a:spcPct val="0"/>
                </a:spcBef>
                <a:buClrTx/>
                <a:buSzTx/>
                <a:buFontTx/>
                <a:buNone/>
              </a:pPr>
              <a:t>29</a:t>
            </a:fld>
            <a:endParaRPr lang="en-US" altLang="en-US" sz="1200">
              <a:latin typeface="Garamond" panose="02020404030301010803" pitchFamily="18" charset="0"/>
            </a:endParaRPr>
          </a:p>
        </p:txBody>
      </p:sp>
      <p:pic>
        <p:nvPicPr>
          <p:cNvPr id="2662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990600"/>
            <a:ext cx="4419600" cy="4572000"/>
          </a:xfrm>
          <a:noFill/>
        </p:spPr>
      </p:pic>
    </p:spTree>
    <p:extLst>
      <p:ext uri="{BB962C8B-B14F-4D97-AF65-F5344CB8AC3E}">
        <p14:creationId xmlns:p14="http://schemas.microsoft.com/office/powerpoint/2010/main" val="2759969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DCFE062-4201-4D2E-9747-0E3E7D0AE30C}" type="slidenum">
              <a:rPr lang="en-US" altLang="en-US"/>
              <a:pPr>
                <a:defRPr/>
              </a:pPr>
              <a:t>3</a:t>
            </a:fld>
            <a:endParaRPr lang="en-US" altLang="en-US"/>
          </a:p>
        </p:txBody>
      </p:sp>
      <p:sp>
        <p:nvSpPr>
          <p:cNvPr id="9219" name="Rectangle 2"/>
          <p:cNvSpPr>
            <a:spLocks noGrp="1" noChangeArrowheads="1"/>
          </p:cNvSpPr>
          <p:nvPr>
            <p:ph type="title"/>
          </p:nvPr>
        </p:nvSpPr>
        <p:spPr/>
        <p:txBody>
          <a:bodyPr/>
          <a:lstStyle/>
          <a:p>
            <a:pPr eaLnBrk="1" hangingPunct="1"/>
            <a:r>
              <a:rPr lang="en-US" altLang="en-US" smtClean="0"/>
              <a:t>What is the “Ideal” soil?</a:t>
            </a:r>
          </a:p>
        </p:txBody>
      </p:sp>
      <p:sp>
        <p:nvSpPr>
          <p:cNvPr id="9220" name="Rectangle 3"/>
          <p:cNvSpPr>
            <a:spLocks noGrp="1" noChangeArrowheads="1"/>
          </p:cNvSpPr>
          <p:nvPr>
            <p:ph type="body" idx="1"/>
          </p:nvPr>
        </p:nvSpPr>
        <p:spPr/>
        <p:txBody>
          <a:bodyPr/>
          <a:lstStyle/>
          <a:p>
            <a:pPr eaLnBrk="1" hangingPunct="1"/>
            <a:r>
              <a:rPr lang="en-US" altLang="en-US" sz="4000" smtClean="0"/>
              <a:t>Consists of:</a:t>
            </a:r>
          </a:p>
          <a:p>
            <a:pPr eaLnBrk="1" hangingPunct="1"/>
            <a:r>
              <a:rPr lang="en-US" altLang="en-US" sz="4000" smtClean="0"/>
              <a:t>45% mineral matter</a:t>
            </a:r>
          </a:p>
          <a:p>
            <a:pPr eaLnBrk="1" hangingPunct="1"/>
            <a:r>
              <a:rPr lang="en-US" altLang="en-US" sz="4000" smtClean="0"/>
              <a:t>5% organic matter</a:t>
            </a:r>
          </a:p>
          <a:p>
            <a:pPr eaLnBrk="1" hangingPunct="1"/>
            <a:r>
              <a:rPr lang="en-US" altLang="en-US" sz="4000" smtClean="0"/>
              <a:t>25% water</a:t>
            </a:r>
          </a:p>
          <a:p>
            <a:pPr eaLnBrk="1" hangingPunct="1"/>
            <a:r>
              <a:rPr lang="en-US" altLang="en-US" sz="4000" smtClean="0"/>
              <a:t>25% air</a:t>
            </a:r>
          </a:p>
        </p:txBody>
      </p:sp>
    </p:spTree>
    <p:extLst>
      <p:ext uri="{BB962C8B-B14F-4D97-AF65-F5344CB8AC3E}">
        <p14:creationId xmlns:p14="http://schemas.microsoft.com/office/powerpoint/2010/main" val="1472586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Earthworms enhance soil quality by:</a:t>
            </a:r>
            <a:endParaRPr lang="en-US" dirty="0"/>
          </a:p>
        </p:txBody>
      </p:sp>
      <p:sp>
        <p:nvSpPr>
          <p:cNvPr id="3" name="Content Placeholder 2"/>
          <p:cNvSpPr>
            <a:spLocks noGrp="1"/>
          </p:cNvSpPr>
          <p:nvPr>
            <p:ph idx="1"/>
          </p:nvPr>
        </p:nvSpPr>
        <p:spPr/>
        <p:txBody>
          <a:bodyPr/>
          <a:lstStyle/>
          <a:p>
            <a:r>
              <a:rPr lang="en-US" dirty="0" smtClean="0"/>
              <a:t>Shredding organic matter</a:t>
            </a:r>
          </a:p>
          <a:p>
            <a:r>
              <a:rPr lang="en-US" dirty="0" smtClean="0"/>
              <a:t>Increase soil porosity and moisture holding capacity</a:t>
            </a:r>
          </a:p>
          <a:p>
            <a:r>
              <a:rPr lang="en-US" dirty="0" smtClean="0"/>
              <a:t>Turn soil over</a:t>
            </a:r>
          </a:p>
          <a:p>
            <a:r>
              <a:rPr lang="en-US" dirty="0" smtClean="0"/>
              <a:t>Create channels for root growth</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30</a:t>
            </a:fld>
            <a:endParaRPr lang="en-US" altLang="en-US"/>
          </a:p>
        </p:txBody>
      </p:sp>
    </p:spTree>
    <p:extLst>
      <p:ext uri="{BB962C8B-B14F-4D97-AF65-F5344CB8AC3E}">
        <p14:creationId xmlns:p14="http://schemas.microsoft.com/office/powerpoint/2010/main" val="2276925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Mulch</a:t>
            </a:r>
            <a:endParaRPr lang="en-US" dirty="0"/>
          </a:p>
        </p:txBody>
      </p:sp>
      <p:sp>
        <p:nvSpPr>
          <p:cNvPr id="3" name="Content Placeholder 2"/>
          <p:cNvSpPr>
            <a:spLocks noGrp="1"/>
          </p:cNvSpPr>
          <p:nvPr>
            <p:ph idx="1"/>
          </p:nvPr>
        </p:nvSpPr>
        <p:spPr/>
        <p:txBody>
          <a:bodyPr/>
          <a:lstStyle/>
          <a:p>
            <a:r>
              <a:rPr lang="en-US" dirty="0" smtClean="0"/>
              <a:t>Shredded leaves</a:t>
            </a:r>
          </a:p>
          <a:p>
            <a:r>
              <a:rPr lang="en-US" dirty="0" smtClean="0"/>
              <a:t>Grass clippings</a:t>
            </a:r>
          </a:p>
          <a:p>
            <a:r>
              <a:rPr lang="en-US" dirty="0" smtClean="0"/>
              <a:t>Pine needles for acid-loving</a:t>
            </a:r>
          </a:p>
          <a:p>
            <a:r>
              <a:rPr lang="en-US" dirty="0" smtClean="0"/>
              <a:t>Compost: 1 to 3 inches</a:t>
            </a:r>
          </a:p>
          <a:p>
            <a:r>
              <a:rPr lang="en-US" dirty="0" smtClean="0"/>
              <a:t>Straw</a:t>
            </a:r>
          </a:p>
          <a:p>
            <a:r>
              <a:rPr lang="en-US" dirty="0" smtClean="0"/>
              <a:t>Shredded bark</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31</a:t>
            </a:fld>
            <a:endParaRPr lang="en-US" altLang="en-US"/>
          </a:p>
        </p:txBody>
      </p:sp>
    </p:spTree>
    <p:extLst>
      <p:ext uri="{BB962C8B-B14F-4D97-AF65-F5344CB8AC3E}">
        <p14:creationId xmlns:p14="http://schemas.microsoft.com/office/powerpoint/2010/main" val="1511929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fall’s deposit into black gold!</a:t>
            </a:r>
            <a:endParaRPr lang="en-US" dirty="0"/>
          </a:p>
        </p:txBody>
      </p:sp>
      <p:sp>
        <p:nvSpPr>
          <p:cNvPr id="3" name="Text Placeholder 2"/>
          <p:cNvSpPr>
            <a:spLocks noGrp="1"/>
          </p:cNvSpPr>
          <p:nvPr>
            <p:ph type="body" idx="1"/>
          </p:nvPr>
        </p:nvSpPr>
        <p:spPr/>
        <p:txBody>
          <a:bodyPr/>
          <a:lstStyle/>
          <a:p>
            <a:endParaRPr lang="en-US"/>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292350"/>
            <a:ext cx="4040188" cy="3651249"/>
          </a:xfrm>
        </p:spPr>
      </p:pic>
      <p:sp>
        <p:nvSpPr>
          <p:cNvPr id="5" name="Text Placeholder 4"/>
          <p:cNvSpPr>
            <a:spLocks noGrp="1"/>
          </p:cNvSpPr>
          <p:nvPr>
            <p:ph type="body" sz="quarter" idx="3"/>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DC7E977-E12D-44FE-BA87-0A4910287B28}" type="slidenum">
              <a:rPr lang="en-US" altLang="en-US" smtClean="0"/>
              <a:pPr>
                <a:defRPr/>
              </a:pPr>
              <a:t>32</a:t>
            </a:fld>
            <a:endParaRPr lang="en-US" altLang="en-US"/>
          </a:p>
        </p:txBody>
      </p:sp>
      <p:pic>
        <p:nvPicPr>
          <p:cNvPr id="10" name="Picture 4" descr="compost_hand[1]"/>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645025" y="2292351"/>
            <a:ext cx="4041775" cy="3651248"/>
          </a:xfrm>
          <a:noFill/>
        </p:spPr>
      </p:pic>
    </p:spTree>
    <p:extLst>
      <p:ext uri="{BB962C8B-B14F-4D97-AF65-F5344CB8AC3E}">
        <p14:creationId xmlns:p14="http://schemas.microsoft.com/office/powerpoint/2010/main" val="1099091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leaves as mulch</a:t>
            </a:r>
            <a:endParaRPr lang="en-US" dirty="0"/>
          </a:p>
        </p:txBody>
      </p:sp>
      <p:sp>
        <p:nvSpPr>
          <p:cNvPr id="3" name="Content Placeholder 2"/>
          <p:cNvSpPr>
            <a:spLocks noGrp="1"/>
          </p:cNvSpPr>
          <p:nvPr>
            <p:ph idx="1"/>
          </p:nvPr>
        </p:nvSpPr>
        <p:spPr/>
        <p:txBody>
          <a:bodyPr/>
          <a:lstStyle/>
          <a:p>
            <a:r>
              <a:rPr lang="en-US" dirty="0" smtClean="0"/>
              <a:t>Leaves carry 50 to 80% of the nutrients a tree extracts from the soil and air</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33</a:t>
            </a:fld>
            <a:endParaRPr lang="en-US" altLang="en-US"/>
          </a:p>
        </p:txBody>
      </p:sp>
    </p:spTree>
    <p:extLst>
      <p:ext uri="{BB962C8B-B14F-4D97-AF65-F5344CB8AC3E}">
        <p14:creationId xmlns:p14="http://schemas.microsoft.com/office/powerpoint/2010/main" val="551921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leaves</a:t>
            </a:r>
            <a:endParaRPr lang="en-US" dirty="0"/>
          </a:p>
        </p:txBody>
      </p:sp>
      <p:sp>
        <p:nvSpPr>
          <p:cNvPr id="3" name="Content Placeholder 2"/>
          <p:cNvSpPr>
            <a:spLocks noGrp="1"/>
          </p:cNvSpPr>
          <p:nvPr>
            <p:ph idx="1"/>
          </p:nvPr>
        </p:nvSpPr>
        <p:spPr/>
        <p:txBody>
          <a:bodyPr/>
          <a:lstStyle/>
          <a:p>
            <a:r>
              <a:rPr lang="en-US" dirty="0" smtClean="0"/>
              <a:t>Compost:  50% leaves, 25% grass clippings and 25% soil mix</a:t>
            </a:r>
          </a:p>
          <a:p>
            <a:r>
              <a:rPr lang="en-US" dirty="0" smtClean="0"/>
              <a:t>Bag extra dry leaves</a:t>
            </a:r>
          </a:p>
          <a:p>
            <a:r>
              <a:rPr lang="en-US" dirty="0" smtClean="0"/>
              <a:t>Sheet composting</a:t>
            </a:r>
          </a:p>
          <a:p>
            <a:r>
              <a:rPr lang="en-US" dirty="0" smtClean="0"/>
              <a:t>Shredded leaves as mulch</a:t>
            </a:r>
          </a:p>
          <a:p>
            <a:r>
              <a:rPr lang="en-US" dirty="0" smtClean="0"/>
              <a:t>Leave them lie and mow into lawn</a:t>
            </a:r>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34</a:t>
            </a:fld>
            <a:endParaRPr lang="en-US" altLang="en-US"/>
          </a:p>
        </p:txBody>
      </p:sp>
    </p:spTree>
    <p:extLst>
      <p:ext uri="{BB962C8B-B14F-4D97-AF65-F5344CB8AC3E}">
        <p14:creationId xmlns:p14="http://schemas.microsoft.com/office/powerpoint/2010/main" val="624099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E47B7E2-86C0-4AE1-AFF7-71CD96EADCCE}" type="slidenum">
              <a:rPr lang="en-US" altLang="en-US"/>
              <a:pPr>
                <a:defRPr/>
              </a:pPr>
              <a:t>35</a:t>
            </a:fld>
            <a:endParaRPr lang="en-US" altLang="en-US"/>
          </a:p>
        </p:txBody>
      </p:sp>
      <p:sp>
        <p:nvSpPr>
          <p:cNvPr id="5123" name="Rectangle 2"/>
          <p:cNvSpPr>
            <a:spLocks noGrp="1" noChangeArrowheads="1"/>
          </p:cNvSpPr>
          <p:nvPr>
            <p:ph type="title"/>
          </p:nvPr>
        </p:nvSpPr>
        <p:spPr/>
        <p:txBody>
          <a:bodyPr/>
          <a:lstStyle/>
          <a:p>
            <a:pPr eaLnBrk="1" hangingPunct="1"/>
            <a:r>
              <a:rPr lang="en-US" altLang="en-US" sz="4800" dirty="0" smtClean="0"/>
              <a:t>How Does Soil Testing Fit In?</a:t>
            </a:r>
          </a:p>
        </p:txBody>
      </p:sp>
      <p:sp>
        <p:nvSpPr>
          <p:cNvPr id="5124" name="Rectangle 3"/>
          <p:cNvSpPr>
            <a:spLocks noGrp="1" noChangeArrowheads="1"/>
          </p:cNvSpPr>
          <p:nvPr>
            <p:ph type="body" idx="1"/>
          </p:nvPr>
        </p:nvSpPr>
        <p:spPr/>
        <p:txBody>
          <a:bodyPr/>
          <a:lstStyle/>
          <a:p>
            <a:pPr eaLnBrk="1" hangingPunct="1"/>
            <a:r>
              <a:rPr lang="en-US" altLang="en-US" sz="4000" dirty="0" smtClean="0"/>
              <a:t>Determine deficiencies</a:t>
            </a:r>
            <a:r>
              <a:rPr lang="en-US" altLang="en-US" sz="4000" dirty="0"/>
              <a:t>, excesses or imbalances.</a:t>
            </a:r>
          </a:p>
          <a:p>
            <a:pPr eaLnBrk="1" hangingPunct="1"/>
            <a:r>
              <a:rPr lang="en-US" altLang="en-US" sz="4000" dirty="0" smtClean="0"/>
              <a:t>Basis for fertilizer recommendations</a:t>
            </a:r>
          </a:p>
          <a:p>
            <a:pPr eaLnBrk="1" hangingPunct="1"/>
            <a:r>
              <a:rPr lang="en-US" altLang="en-US" sz="4000" dirty="0" smtClean="0"/>
              <a:t>Diagnose plant growth problems</a:t>
            </a:r>
          </a:p>
          <a:p>
            <a:pPr eaLnBrk="1" hangingPunct="1"/>
            <a:r>
              <a:rPr lang="en-US" altLang="en-US" sz="4000" dirty="0" smtClean="0"/>
              <a:t>Protect the environment </a:t>
            </a:r>
          </a:p>
        </p:txBody>
      </p:sp>
    </p:spTree>
    <p:extLst>
      <p:ext uri="{BB962C8B-B14F-4D97-AF65-F5344CB8AC3E}">
        <p14:creationId xmlns:p14="http://schemas.microsoft.com/office/powerpoint/2010/main" val="3156284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61364CD-CBD4-415A-AA1A-82CA5B03B280}" type="slidenum">
              <a:rPr lang="en-US" altLang="en-US"/>
              <a:pPr>
                <a:defRPr/>
              </a:pPr>
              <a:t>36</a:t>
            </a:fld>
            <a:endParaRPr lang="en-US" altLang="en-US"/>
          </a:p>
        </p:txBody>
      </p:sp>
      <p:sp>
        <p:nvSpPr>
          <p:cNvPr id="20483" name="Rectangle 2"/>
          <p:cNvSpPr>
            <a:spLocks noGrp="1" noChangeArrowheads="1"/>
          </p:cNvSpPr>
          <p:nvPr>
            <p:ph type="title"/>
          </p:nvPr>
        </p:nvSpPr>
        <p:spPr/>
        <p:txBody>
          <a:bodyPr/>
          <a:lstStyle/>
          <a:p>
            <a:pPr eaLnBrk="1" hangingPunct="1"/>
            <a:r>
              <a:rPr lang="en-US" altLang="en-US" dirty="0" smtClean="0"/>
              <a:t>What Does an MSU Soil Test Include?</a:t>
            </a:r>
          </a:p>
        </p:txBody>
      </p:sp>
      <p:sp>
        <p:nvSpPr>
          <p:cNvPr id="20484" name="Rectangle 3"/>
          <p:cNvSpPr>
            <a:spLocks noGrp="1" noChangeArrowheads="1"/>
          </p:cNvSpPr>
          <p:nvPr>
            <p:ph type="body" idx="1"/>
          </p:nvPr>
        </p:nvSpPr>
        <p:spPr/>
        <p:txBody>
          <a:bodyPr/>
          <a:lstStyle/>
          <a:p>
            <a:pPr eaLnBrk="1" hangingPunct="1"/>
            <a:r>
              <a:rPr lang="en-US" altLang="en-US" sz="4000" dirty="0" smtClean="0"/>
              <a:t>pH</a:t>
            </a:r>
          </a:p>
          <a:p>
            <a:pPr eaLnBrk="1" hangingPunct="1"/>
            <a:r>
              <a:rPr lang="en-US" altLang="en-US" sz="4000" dirty="0" smtClean="0"/>
              <a:t>Nutrient Levels (P, K, Ca &amp; Mg)</a:t>
            </a:r>
          </a:p>
          <a:p>
            <a:pPr eaLnBrk="1" hangingPunct="1"/>
            <a:r>
              <a:rPr lang="en-US" altLang="en-US" sz="4000" dirty="0" smtClean="0"/>
              <a:t>Organic Matter (urban clients)</a:t>
            </a:r>
          </a:p>
          <a:p>
            <a:pPr eaLnBrk="1" hangingPunct="1"/>
            <a:r>
              <a:rPr lang="en-US" altLang="en-US" sz="4000" dirty="0" smtClean="0"/>
              <a:t>Approximate texture (urban)</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9FA365F-A3B3-4EAA-8F33-51CD22C6246C}" type="slidenum">
              <a:rPr lang="en-US" altLang="en-US"/>
              <a:pPr>
                <a:defRPr/>
              </a:pPr>
              <a:t>37</a:t>
            </a:fld>
            <a:endParaRPr lang="en-US" altLang="en-US"/>
          </a:p>
        </p:txBody>
      </p:sp>
      <p:sp>
        <p:nvSpPr>
          <p:cNvPr id="21507" name="Rectangle 2"/>
          <p:cNvSpPr>
            <a:spLocks noGrp="1" noChangeArrowheads="1"/>
          </p:cNvSpPr>
          <p:nvPr>
            <p:ph type="title"/>
          </p:nvPr>
        </p:nvSpPr>
        <p:spPr/>
        <p:txBody>
          <a:bodyPr/>
          <a:lstStyle/>
          <a:p>
            <a:pPr eaLnBrk="1" hangingPunct="1"/>
            <a:r>
              <a:rPr lang="en-US" altLang="en-US" sz="4800" smtClean="0"/>
              <a:t>Importance of Proper Soil pH</a:t>
            </a:r>
            <a:r>
              <a:rPr lang="en-US" altLang="en-US" sz="3800" smtClean="0"/>
              <a:t> </a:t>
            </a:r>
          </a:p>
        </p:txBody>
      </p:sp>
      <p:sp>
        <p:nvSpPr>
          <p:cNvPr id="21508" name="Rectangle 3"/>
          <p:cNvSpPr>
            <a:spLocks noGrp="1" noChangeArrowheads="1"/>
          </p:cNvSpPr>
          <p:nvPr>
            <p:ph type="body" idx="1"/>
          </p:nvPr>
        </p:nvSpPr>
        <p:spPr/>
        <p:txBody>
          <a:bodyPr/>
          <a:lstStyle/>
          <a:p>
            <a:pPr eaLnBrk="1" hangingPunct="1"/>
            <a:r>
              <a:rPr lang="en-US" altLang="en-US" sz="4000" smtClean="0"/>
              <a:t>Maximizes nutrient availability.</a:t>
            </a:r>
          </a:p>
          <a:p>
            <a:pPr eaLnBrk="1" hangingPunct="1"/>
            <a:endParaRPr lang="en-US" altLang="en-US" sz="4000" smtClean="0"/>
          </a:p>
          <a:p>
            <a:pPr eaLnBrk="1" hangingPunct="1"/>
            <a:r>
              <a:rPr lang="en-US" altLang="en-US" sz="4000" smtClean="0"/>
              <a:t>Affects overall plant growth.</a:t>
            </a:r>
          </a:p>
          <a:p>
            <a:pPr eaLnBrk="1" hangingPunct="1"/>
            <a:endParaRPr lang="en-US" altLang="en-US" sz="4000" smtClean="0"/>
          </a:p>
          <a:p>
            <a:pPr eaLnBrk="1" hangingPunct="1"/>
            <a:r>
              <a:rPr lang="en-US" altLang="en-US" sz="4000" smtClean="0"/>
              <a:t>Affects microbial activity and composition.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SOIL pH &amp; NUTRIENT AVAILABILITY: mineral soils</a:t>
            </a:r>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63700"/>
            <a:ext cx="38989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22532" name="Rectangle 4"/>
          <p:cNvSpPr>
            <a:spLocks noChangeArrowheads="1"/>
          </p:cNvSpPr>
          <p:nvPr/>
        </p:nvSpPr>
        <p:spPr bwMode="auto">
          <a:xfrm>
            <a:off x="5832475" y="3262313"/>
            <a:ext cx="22050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800"/>
              <a:t>6.5 maximizes </a:t>
            </a:r>
          </a:p>
          <a:p>
            <a:pPr eaLnBrk="1" hangingPunct="1">
              <a:spcBef>
                <a:spcPct val="0"/>
              </a:spcBef>
              <a:buClrTx/>
              <a:buSzTx/>
              <a:buFontTx/>
              <a:buNone/>
            </a:pPr>
            <a:r>
              <a:rPr lang="en-US" altLang="en-US" sz="1800"/>
              <a:t>availability</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026"/>
          <p:cNvSpPr>
            <a:spLocks noGrp="1" noChangeArrowheads="1"/>
          </p:cNvSpPr>
          <p:nvPr>
            <p:ph type="title" idx="4294967295"/>
          </p:nvPr>
        </p:nvSpPr>
        <p:spPr>
          <a:xfrm>
            <a:off x="0" y="1066800"/>
            <a:ext cx="7772400" cy="1143000"/>
          </a:xfrm>
        </p:spPr>
        <p:txBody>
          <a:bodyPr/>
          <a:lstStyle/>
          <a:p>
            <a:r>
              <a:rPr lang="en-US" sz="4000" b="1" dirty="0" smtClean="0"/>
              <a:t>      What Does The Hydrangea Tell You about the pH of the Soil?</a:t>
            </a:r>
          </a:p>
        </p:txBody>
      </p:sp>
      <p:sp>
        <p:nvSpPr>
          <p:cNvPr id="12" name="Slide Number Placeholder 4"/>
          <p:cNvSpPr>
            <a:spLocks noGrp="1"/>
          </p:cNvSpPr>
          <p:nvPr>
            <p:ph type="sldNum" sz="quarter" idx="4294967295"/>
          </p:nvPr>
        </p:nvSpPr>
        <p:spPr>
          <a:xfrm>
            <a:off x="7010400" y="6243638"/>
            <a:ext cx="2133600" cy="457200"/>
          </a:xfrm>
        </p:spPr>
        <p:txBody>
          <a:bodyPr/>
          <a:lstStyle/>
          <a:p>
            <a:pPr>
              <a:defRPr/>
            </a:pPr>
            <a:fld id="{143559AE-F66B-4E2B-984A-A517EF3D6872}" type="slidenum">
              <a:rPr lang="en-US"/>
              <a:pPr>
                <a:defRPr/>
              </a:pPr>
              <a:t>39</a:t>
            </a:fld>
            <a:endParaRPr lang="en-US"/>
          </a:p>
        </p:txBody>
      </p:sp>
      <p:sp>
        <p:nvSpPr>
          <p:cNvPr id="309251" name="Rectangle 1029"/>
          <p:cNvSpPr>
            <a:spLocks noChangeArrowheads="1"/>
          </p:cNvSpPr>
          <p:nvPr/>
        </p:nvSpPr>
        <p:spPr bwMode="auto">
          <a:xfrm>
            <a:off x="1966913" y="366713"/>
            <a:ext cx="180975" cy="454025"/>
          </a:xfrm>
          <a:prstGeom prst="rect">
            <a:avLst/>
          </a:prstGeom>
          <a:noFill/>
          <a:ln w="12700">
            <a:noFill/>
            <a:miter lim="800000"/>
            <a:headEnd/>
            <a:tailEnd/>
          </a:ln>
        </p:spPr>
        <p:txBody>
          <a:bodyPr wrap="none" lIns="90488" tIns="44450" rIns="90488" bIns="44450">
            <a:spAutoFit/>
          </a:bodyPr>
          <a:lstStyle/>
          <a:p>
            <a:pPr eaLnBrk="0" hangingPunct="0"/>
            <a:endParaRPr lang="en-US" sz="2400">
              <a:solidFill>
                <a:srgbClr val="714400"/>
              </a:solidFill>
              <a:latin typeface="Clarendon"/>
            </a:endParaRPr>
          </a:p>
        </p:txBody>
      </p:sp>
      <p:pic>
        <p:nvPicPr>
          <p:cNvPr id="309252" name="Picture 1032" descr="MVC-094X"/>
          <p:cNvPicPr>
            <a:picLocks noChangeAspect="1" noChangeArrowheads="1"/>
          </p:cNvPicPr>
          <p:nvPr/>
        </p:nvPicPr>
        <p:blipFill>
          <a:blip r:embed="rId3" cstate="print"/>
          <a:srcRect/>
          <a:stretch>
            <a:fillRect/>
          </a:stretch>
        </p:blipFill>
        <p:spPr bwMode="auto">
          <a:xfrm>
            <a:off x="609600" y="2628900"/>
            <a:ext cx="3733800" cy="2800350"/>
          </a:xfrm>
          <a:prstGeom prst="rect">
            <a:avLst/>
          </a:prstGeom>
          <a:noFill/>
          <a:ln w="9525">
            <a:noFill/>
            <a:miter lim="800000"/>
            <a:headEnd/>
            <a:tailEnd/>
          </a:ln>
        </p:spPr>
      </p:pic>
      <p:pic>
        <p:nvPicPr>
          <p:cNvPr id="309253" name="Picture 1033" descr="j0145261"/>
          <p:cNvPicPr>
            <a:picLocks noChangeAspect="1" noChangeArrowheads="1"/>
          </p:cNvPicPr>
          <p:nvPr/>
        </p:nvPicPr>
        <p:blipFill>
          <a:blip r:embed="rId4" cstate="print"/>
          <a:srcRect r="12962"/>
          <a:stretch>
            <a:fillRect/>
          </a:stretch>
        </p:blipFill>
        <p:spPr bwMode="auto">
          <a:xfrm>
            <a:off x="4724400" y="2636838"/>
            <a:ext cx="3657600" cy="2773362"/>
          </a:xfrm>
          <a:prstGeom prst="rect">
            <a:avLst/>
          </a:prstGeom>
          <a:noFill/>
          <a:ln w="9525">
            <a:noFill/>
            <a:miter lim="800000"/>
            <a:headEnd/>
            <a:tailEnd/>
          </a:ln>
        </p:spPr>
      </p:pic>
    </p:spTree>
    <p:extLst>
      <p:ext uri="{BB962C8B-B14F-4D97-AF65-F5344CB8AC3E}">
        <p14:creationId xmlns:p14="http://schemas.microsoft.com/office/powerpoint/2010/main" val="75805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988"/>
            <a:ext cx="79248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304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7010400" y="6243638"/>
            <a:ext cx="2133600" cy="457200"/>
          </a:xfrm>
        </p:spPr>
        <p:txBody>
          <a:bodyPr/>
          <a:lstStyle/>
          <a:p>
            <a:pPr>
              <a:defRPr/>
            </a:pPr>
            <a:fld id="{2266AB71-8D8B-4A5C-BFA8-3993D19251F1}" type="slidenum">
              <a:rPr lang="en-US"/>
              <a:pPr>
                <a:defRPr/>
              </a:pPr>
              <a:t>40</a:t>
            </a:fld>
            <a:endParaRPr lang="en-US"/>
          </a:p>
        </p:txBody>
      </p:sp>
      <p:sp>
        <p:nvSpPr>
          <p:cNvPr id="311298" name="Rectangle 2"/>
          <p:cNvSpPr>
            <a:spLocks noChangeArrowheads="1"/>
          </p:cNvSpPr>
          <p:nvPr/>
        </p:nvSpPr>
        <p:spPr bwMode="auto">
          <a:xfrm>
            <a:off x="1447800" y="-76200"/>
            <a:ext cx="6248400" cy="1143000"/>
          </a:xfrm>
          <a:prstGeom prst="rect">
            <a:avLst/>
          </a:prstGeom>
          <a:noFill/>
          <a:ln w="12700">
            <a:noFill/>
            <a:miter lim="800000"/>
            <a:headEnd/>
            <a:tailEnd/>
          </a:ln>
        </p:spPr>
        <p:txBody>
          <a:bodyPr lIns="90488" tIns="44450" rIns="90488" bIns="44450" anchor="ctr"/>
          <a:lstStyle/>
          <a:p>
            <a:pPr algn="ctr" eaLnBrk="0" hangingPunct="0"/>
            <a:r>
              <a:rPr lang="en-US" sz="3600" b="1" dirty="0">
                <a:solidFill>
                  <a:schemeClr val="tx2"/>
                </a:solidFill>
                <a:latin typeface="Times New Roman" pitchFamily="18" charset="0"/>
              </a:rPr>
              <a:t>What Does This </a:t>
            </a:r>
            <a:r>
              <a:rPr lang="en-US" sz="3600" b="1" dirty="0" smtClean="0">
                <a:solidFill>
                  <a:schemeClr val="tx2"/>
                </a:solidFill>
                <a:latin typeface="Times New Roman" pitchFamily="18" charset="0"/>
              </a:rPr>
              <a:t>Tree </a:t>
            </a:r>
            <a:r>
              <a:rPr lang="en-US" sz="3600" b="1" dirty="0">
                <a:solidFill>
                  <a:schemeClr val="tx2"/>
                </a:solidFill>
                <a:latin typeface="Times New Roman" pitchFamily="18" charset="0"/>
              </a:rPr>
              <a:t>Tell You about the pH of the Soil?</a:t>
            </a:r>
          </a:p>
        </p:txBody>
      </p:sp>
      <p:sp>
        <p:nvSpPr>
          <p:cNvPr id="311299" name="Rectangle 5"/>
          <p:cNvSpPr>
            <a:spLocks noChangeArrowheads="1"/>
          </p:cNvSpPr>
          <p:nvPr/>
        </p:nvSpPr>
        <p:spPr bwMode="auto">
          <a:xfrm>
            <a:off x="1966913" y="366713"/>
            <a:ext cx="180975" cy="454025"/>
          </a:xfrm>
          <a:prstGeom prst="rect">
            <a:avLst/>
          </a:prstGeom>
          <a:noFill/>
          <a:ln w="12700">
            <a:noFill/>
            <a:miter lim="800000"/>
            <a:headEnd/>
            <a:tailEnd/>
          </a:ln>
        </p:spPr>
        <p:txBody>
          <a:bodyPr wrap="none" lIns="90488" tIns="44450" rIns="90488" bIns="44450">
            <a:spAutoFit/>
          </a:bodyPr>
          <a:lstStyle/>
          <a:p>
            <a:pPr eaLnBrk="0" hangingPunct="0"/>
            <a:endParaRPr lang="en-US" sz="2400">
              <a:solidFill>
                <a:srgbClr val="714400"/>
              </a:solidFill>
              <a:latin typeface="Clarendon"/>
            </a:endParaRPr>
          </a:p>
        </p:txBody>
      </p:sp>
      <p:pic>
        <p:nvPicPr>
          <p:cNvPr id="311300" name="Picture 10" descr="C:\Documents and Settings\Owner\My Documents\My Pictures\Hannah work\For MGunits\Soil science\new\Red maple chlorosis.JPG"/>
          <p:cNvPicPr>
            <a:picLocks noChangeAspect="1" noChangeArrowheads="1"/>
          </p:cNvPicPr>
          <p:nvPr/>
        </p:nvPicPr>
        <p:blipFill>
          <a:blip r:embed="rId3" cstate="print"/>
          <a:srcRect/>
          <a:stretch>
            <a:fillRect/>
          </a:stretch>
        </p:blipFill>
        <p:spPr bwMode="auto">
          <a:xfrm>
            <a:off x="838200" y="1023836"/>
            <a:ext cx="7543800" cy="5376964"/>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115305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7E4B7F2-1778-4B9D-8B6E-6E07167DE9DA}" type="slidenum">
              <a:rPr lang="en-US" altLang="en-US"/>
              <a:pPr>
                <a:defRPr/>
              </a:pPr>
              <a:t>41</a:t>
            </a:fld>
            <a:endParaRPr lang="en-US" altLang="en-US"/>
          </a:p>
        </p:txBody>
      </p:sp>
      <p:sp>
        <p:nvSpPr>
          <p:cNvPr id="27651" name="Rectangle 2"/>
          <p:cNvSpPr>
            <a:spLocks noGrp="1" noChangeArrowheads="1"/>
          </p:cNvSpPr>
          <p:nvPr>
            <p:ph type="title"/>
          </p:nvPr>
        </p:nvSpPr>
        <p:spPr/>
        <p:txBody>
          <a:bodyPr/>
          <a:lstStyle/>
          <a:p>
            <a:pPr eaLnBrk="1" hangingPunct="1"/>
            <a:r>
              <a:rPr lang="en-US" altLang="en-US" sz="3800" dirty="0" smtClean="0"/>
              <a:t>When should a soil test be performed?</a:t>
            </a:r>
          </a:p>
        </p:txBody>
      </p:sp>
      <p:pic>
        <p:nvPicPr>
          <p:cNvPr id="27652" name="Picture 5" descr="New Construction"/>
          <p:cNvPicPr>
            <a:picLocks noGrp="1" noChangeAspect="1" noChangeArrowheads="1"/>
          </p:cNvPicPr>
          <p:nvPr>
            <p:ph sz="half" idx="1"/>
          </p:nvPr>
        </p:nvPicPr>
        <p:blipFill>
          <a:blip r:embed="rId2">
            <a:lum bright="6000"/>
            <a:extLst>
              <a:ext uri="{28A0092B-C50C-407E-A947-70E740481C1C}">
                <a14:useLocalDpi xmlns:a14="http://schemas.microsoft.com/office/drawing/2010/main" val="0"/>
              </a:ext>
            </a:extLst>
          </a:blip>
          <a:srcRect/>
          <a:stretch>
            <a:fillRect/>
          </a:stretch>
        </p:blipFill>
        <p:spPr>
          <a:xfrm>
            <a:off x="838200" y="2667000"/>
            <a:ext cx="3886200" cy="3886200"/>
          </a:xfrm>
          <a:noFill/>
        </p:spPr>
      </p:pic>
      <p:sp>
        <p:nvSpPr>
          <p:cNvPr id="27653" name="Rectangle 3"/>
          <p:cNvSpPr>
            <a:spLocks noGrp="1" noChangeArrowheads="1"/>
          </p:cNvSpPr>
          <p:nvPr>
            <p:ph type="body" sz="half" idx="2"/>
          </p:nvPr>
        </p:nvSpPr>
        <p:spPr>
          <a:xfrm>
            <a:off x="4652963" y="1600200"/>
            <a:ext cx="4033837" cy="4530725"/>
          </a:xfrm>
        </p:spPr>
        <p:txBody>
          <a:bodyPr/>
          <a:lstStyle/>
          <a:p>
            <a:pPr eaLnBrk="1" hangingPunct="1"/>
            <a:endParaRPr lang="en-US" altLang="en-US" sz="2200" smtClean="0"/>
          </a:p>
          <a:p>
            <a:pPr eaLnBrk="1" hangingPunct="1"/>
            <a:r>
              <a:rPr lang="en-US" altLang="en-US" sz="2600" smtClean="0"/>
              <a:t>Any new construction</a:t>
            </a:r>
            <a:r>
              <a:rPr lang="en-US" altLang="en-US" sz="2200" smtClean="0"/>
              <a:t>.</a:t>
            </a:r>
          </a:p>
          <a:p>
            <a:pPr eaLnBrk="1" hangingPunct="1"/>
            <a:endParaRPr lang="en-US" altLang="en-US" sz="2600" smtClean="0"/>
          </a:p>
          <a:p>
            <a:pPr eaLnBrk="1" hangingPunct="1"/>
            <a:endParaRPr lang="en-US" altLang="en-US" sz="2600" smtClean="0"/>
          </a:p>
          <a:p>
            <a:pPr eaLnBrk="1" hangingPunct="1"/>
            <a:endParaRPr lang="en-US" altLang="en-US" sz="2600" smtClean="0"/>
          </a:p>
          <a:p>
            <a:pPr eaLnBrk="1" hangingPunct="1"/>
            <a:r>
              <a:rPr lang="en-US" altLang="en-US" sz="2600" smtClean="0"/>
              <a:t>Or, whenever the existing vegetation is torn up and re-seeded</a:t>
            </a:r>
            <a:r>
              <a:rPr lang="en-US" altLang="en-US" sz="2200" smtClean="0"/>
              <a:t>.</a:t>
            </a:r>
          </a:p>
          <a:p>
            <a:pPr eaLnBrk="1" hangingPunct="1"/>
            <a:endParaRPr lang="en-US" altLang="en-US" sz="22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ADB73727-DC6F-4E01-BBA2-B811B5560B00}" type="slidenum">
              <a:rPr lang="en-US" altLang="en-US"/>
              <a:pPr>
                <a:defRPr/>
              </a:pPr>
              <a:t>42</a:t>
            </a:fld>
            <a:endParaRPr lang="en-US" altLang="en-US"/>
          </a:p>
        </p:txBody>
      </p:sp>
      <p:pic>
        <p:nvPicPr>
          <p:cNvPr id="28675" name="Picture 4" descr="kids_playing[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267200" y="1905000"/>
            <a:ext cx="4191000" cy="4343400"/>
          </a:xfrm>
          <a:noFill/>
        </p:spPr>
      </p:pic>
      <p:sp>
        <p:nvSpPr>
          <p:cNvPr id="28676" name="Rectangle 2"/>
          <p:cNvSpPr>
            <a:spLocks noGrp="1" noChangeArrowheads="1"/>
          </p:cNvSpPr>
          <p:nvPr>
            <p:ph type="title" idx="4294967295"/>
          </p:nvPr>
        </p:nvSpPr>
        <p:spPr>
          <a:xfrm>
            <a:off x="758825" y="244475"/>
            <a:ext cx="8385175" cy="1431925"/>
          </a:xfrm>
        </p:spPr>
        <p:txBody>
          <a:bodyPr/>
          <a:lstStyle/>
          <a:p>
            <a:pPr eaLnBrk="1" hangingPunct="1"/>
            <a:r>
              <a:rPr lang="en-US" altLang="en-US" smtClean="0"/>
              <a:t>Soil Test When:</a:t>
            </a:r>
          </a:p>
        </p:txBody>
      </p:sp>
      <p:sp>
        <p:nvSpPr>
          <p:cNvPr id="28677" name="Rectangle 3"/>
          <p:cNvSpPr>
            <a:spLocks noGrp="1" noChangeArrowheads="1"/>
          </p:cNvSpPr>
          <p:nvPr>
            <p:ph type="body" sz="half" idx="4294967295"/>
          </p:nvPr>
        </p:nvSpPr>
        <p:spPr>
          <a:xfrm>
            <a:off x="0" y="1905000"/>
            <a:ext cx="3927475" cy="4191000"/>
          </a:xfrm>
        </p:spPr>
        <p:txBody>
          <a:bodyPr/>
          <a:lstStyle/>
          <a:p>
            <a:pPr eaLnBrk="1" hangingPunct="1"/>
            <a:endParaRPr lang="en-US" altLang="en-US" sz="2600" smtClean="0"/>
          </a:p>
          <a:p>
            <a:pPr eaLnBrk="1" hangingPunct="1"/>
            <a:r>
              <a:rPr lang="en-US" altLang="en-US" sz="2600" smtClean="0"/>
              <a:t>Every three years on existing sites</a:t>
            </a:r>
          </a:p>
          <a:p>
            <a:pPr lvl="1" eaLnBrk="1" hangingPunct="1"/>
            <a:r>
              <a:rPr lang="en-US" altLang="en-US" sz="2200" smtClean="0"/>
              <a:t>Helps insure pH and nutrient levels are appropriate to maintain a healthy growing environment.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381000"/>
            <a:ext cx="7772400" cy="1143000"/>
          </a:xfrm>
        </p:spPr>
        <p:txBody>
          <a:bodyPr rtlCol="0">
            <a:normAutofit fontScale="90000"/>
          </a:bodyPr>
          <a:lstStyle/>
          <a:p>
            <a:pPr fontAlgn="auto">
              <a:spcAft>
                <a:spcPts val="0"/>
              </a:spcAft>
              <a:defRPr/>
            </a:pPr>
            <a:r>
              <a:rPr lang="en-US" sz="3600" smtClean="0">
                <a:solidFill>
                  <a:schemeClr val="bg1"/>
                </a:solidFill>
              </a:rPr>
              <a:t>MSU Extension Soil Testing Services</a:t>
            </a:r>
            <a:br>
              <a:rPr lang="en-US" sz="3600" smtClean="0">
                <a:solidFill>
                  <a:schemeClr val="bg1"/>
                </a:solidFill>
              </a:rPr>
            </a:br>
            <a:endParaRPr lang="en-US" sz="3600" smtClean="0">
              <a:solidFill>
                <a:schemeClr val="bg1"/>
              </a:solidFill>
            </a:endParaRPr>
          </a:p>
        </p:txBody>
      </p:sp>
      <p:pic>
        <p:nvPicPr>
          <p:cNvPr id="38915"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300038"/>
            <a:ext cx="4572000" cy="6405562"/>
          </a:xfrm>
        </p:spPr>
      </p:pic>
      <p:sp>
        <p:nvSpPr>
          <p:cNvPr id="38916" name="TextBox 1"/>
          <p:cNvSpPr txBox="1">
            <a:spLocks noChangeArrowheads="1"/>
          </p:cNvSpPr>
          <p:nvPr/>
        </p:nvSpPr>
        <p:spPr bwMode="auto">
          <a:xfrm>
            <a:off x="4800600" y="2401888"/>
            <a:ext cx="4038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US" altLang="en-US" sz="2800">
                <a:latin typeface="Calibri" pitchFamily="34" charset="0"/>
              </a:rPr>
              <a:t>Soil Test mailer available for sale at MSUE Bookstore: </a:t>
            </a:r>
            <a:br>
              <a:rPr lang="en-US" altLang="en-US" sz="2800">
                <a:latin typeface="Calibri" pitchFamily="34" charset="0"/>
              </a:rPr>
            </a:br>
            <a:r>
              <a:rPr lang="en-US" altLang="en-US" sz="2800" b="1" u="sng">
                <a:latin typeface="Calibri" pitchFamily="34" charset="0"/>
              </a:rPr>
              <a:t>bookstore.msue.msu.edu</a:t>
            </a:r>
          </a:p>
          <a:p>
            <a:pPr eaLnBrk="1" hangingPunct="1">
              <a:spcBef>
                <a:spcPct val="0"/>
              </a:spcBef>
              <a:buClrTx/>
              <a:buSzTx/>
              <a:buFontTx/>
              <a:buNone/>
            </a:pPr>
            <a:r>
              <a:rPr lang="en-US" altLang="en-US" sz="2800">
                <a:latin typeface="Calibri" pitchFamily="34" charset="0"/>
              </a:rPr>
              <a:t> </a:t>
            </a:r>
          </a:p>
        </p:txBody>
      </p:sp>
    </p:spTree>
    <p:extLst>
      <p:ext uri="{BB962C8B-B14F-4D97-AF65-F5344CB8AC3E}">
        <p14:creationId xmlns:p14="http://schemas.microsoft.com/office/powerpoint/2010/main" val="3852724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14400" y="-990600"/>
            <a:ext cx="11430000" cy="8305800"/>
          </a:xfrm>
          <a:prstGeom prst="rect">
            <a:avLst/>
          </a:prstGeom>
        </p:spPr>
      </p:pic>
    </p:spTree>
    <p:extLst>
      <p:ext uri="{BB962C8B-B14F-4D97-AF65-F5344CB8AC3E}">
        <p14:creationId xmlns:p14="http://schemas.microsoft.com/office/powerpoint/2010/main" val="2335982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581021-3728-8040-BB15-802462D7C455}"/>
              </a:ext>
            </a:extLst>
          </p:cNvPr>
          <p:cNvPicPr>
            <a:picLocks noChangeAspect="1"/>
          </p:cNvPicPr>
          <p:nvPr/>
        </p:nvPicPr>
        <p:blipFill>
          <a:blip r:embed="rId2"/>
          <a:stretch>
            <a:fillRect/>
          </a:stretch>
        </p:blipFill>
        <p:spPr>
          <a:xfrm>
            <a:off x="0" y="1371600"/>
            <a:ext cx="9144000" cy="5029199"/>
          </a:xfrm>
          <a:prstGeom prst="rect">
            <a:avLst/>
          </a:prstGeom>
        </p:spPr>
      </p:pic>
      <p:sp>
        <p:nvSpPr>
          <p:cNvPr id="5" name="Title 4"/>
          <p:cNvSpPr>
            <a:spLocks noGrp="1"/>
          </p:cNvSpPr>
          <p:nvPr>
            <p:ph type="title"/>
          </p:nvPr>
        </p:nvSpPr>
        <p:spPr/>
        <p:txBody>
          <a:bodyPr/>
          <a:lstStyle/>
          <a:p>
            <a:r>
              <a:rPr lang="en-US" dirty="0" smtClean="0"/>
              <a:t>Website:  homesoiltest.msu.edu</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4050852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259AD-09F4-D145-BA38-67C21FFEA4E9}"/>
              </a:ext>
            </a:extLst>
          </p:cNvPr>
          <p:cNvPicPr>
            <a:picLocks noChangeAspect="1"/>
          </p:cNvPicPr>
          <p:nvPr/>
        </p:nvPicPr>
        <p:blipFill>
          <a:blip r:embed="rId2"/>
          <a:stretch>
            <a:fillRect/>
          </a:stretch>
        </p:blipFill>
        <p:spPr>
          <a:xfrm>
            <a:off x="80185" y="0"/>
            <a:ext cx="8983630" cy="6858000"/>
          </a:xfrm>
          <a:prstGeom prst="rect">
            <a:avLst/>
          </a:prstGeom>
        </p:spPr>
      </p:pic>
    </p:spTree>
    <p:extLst>
      <p:ext uri="{BB962C8B-B14F-4D97-AF65-F5344CB8AC3E}">
        <p14:creationId xmlns:p14="http://schemas.microsoft.com/office/powerpoint/2010/main" val="2386691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Fertilizer Application</a:t>
            </a:r>
            <a:endParaRPr lang="en-US" dirty="0"/>
          </a:p>
        </p:txBody>
      </p:sp>
      <p:sp>
        <p:nvSpPr>
          <p:cNvPr id="3" name="Content Placeholder 2"/>
          <p:cNvSpPr>
            <a:spLocks noGrp="1"/>
          </p:cNvSpPr>
          <p:nvPr>
            <p:ph idx="1"/>
          </p:nvPr>
        </p:nvSpPr>
        <p:spPr/>
        <p:txBody>
          <a:bodyPr/>
          <a:lstStyle/>
          <a:p>
            <a:r>
              <a:rPr lang="en-US" dirty="0" smtClean="0"/>
              <a:t>Slow release fertilizers</a:t>
            </a:r>
          </a:p>
          <a:p>
            <a:r>
              <a:rPr lang="en-US" dirty="0" smtClean="0"/>
              <a:t>Split fertilizer applications</a:t>
            </a:r>
          </a:p>
          <a:p>
            <a:r>
              <a:rPr lang="en-US" dirty="0" smtClean="0"/>
              <a:t>Maintaining buffer zones near water sources</a:t>
            </a:r>
          </a:p>
          <a:p>
            <a:endParaRPr lang="en-US" dirty="0"/>
          </a:p>
        </p:txBody>
      </p:sp>
      <p:sp>
        <p:nvSpPr>
          <p:cNvPr id="4" name="Slide Number Placeholder 3"/>
          <p:cNvSpPr>
            <a:spLocks noGrp="1"/>
          </p:cNvSpPr>
          <p:nvPr>
            <p:ph type="sldNum" sz="quarter" idx="12"/>
          </p:nvPr>
        </p:nvSpPr>
        <p:spPr/>
        <p:txBody>
          <a:bodyPr/>
          <a:lstStyle/>
          <a:p>
            <a:pPr>
              <a:defRPr/>
            </a:pPr>
            <a:fld id="{D04908C4-3B7F-4EA0-B500-A796131B73AD}" type="slidenum">
              <a:rPr lang="en-US" altLang="en-US" smtClean="0"/>
              <a:pPr>
                <a:defRPr/>
              </a:pPr>
              <a:t>47</a:t>
            </a:fld>
            <a:endParaRPr lang="en-US" altLang="en-US"/>
          </a:p>
        </p:txBody>
      </p:sp>
    </p:spTree>
    <p:extLst>
      <p:ext uri="{BB962C8B-B14F-4D97-AF65-F5344CB8AC3E}">
        <p14:creationId xmlns:p14="http://schemas.microsoft.com/office/powerpoint/2010/main" val="2141596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a:xfrm>
            <a:off x="685800" y="609600"/>
            <a:ext cx="7772400" cy="1470025"/>
          </a:xfrm>
        </p:spPr>
        <p:txBody>
          <a:bodyPr/>
          <a:lstStyle/>
          <a:p>
            <a:pPr eaLnBrk="1" hangingPunct="1"/>
            <a:r>
              <a:rPr lang="en-US" altLang="en-US" smtClean="0"/>
              <a:t>Questions???????????</a:t>
            </a:r>
          </a:p>
        </p:txBody>
      </p:sp>
      <p:sp>
        <p:nvSpPr>
          <p:cNvPr id="37891" name="Rectangle 5"/>
          <p:cNvSpPr>
            <a:spLocks noGrp="1" noChangeArrowheads="1"/>
          </p:cNvSpPr>
          <p:nvPr>
            <p:ph type="subTitle" idx="1"/>
          </p:nvPr>
        </p:nvSpPr>
        <p:spPr>
          <a:xfrm>
            <a:off x="457200" y="4572000"/>
            <a:ext cx="8077200" cy="1752600"/>
          </a:xfrm>
        </p:spPr>
        <p:txBody>
          <a:bodyPr/>
          <a:lstStyle/>
          <a:p>
            <a:pPr eaLnBrk="1" hangingPunct="1"/>
            <a:r>
              <a:rPr lang="en-US" altLang="en-US" dirty="0" smtClean="0">
                <a:solidFill>
                  <a:srgbClr val="898989"/>
                </a:solidFill>
              </a:rPr>
              <a:t>Jon Dahl</a:t>
            </a:r>
          </a:p>
          <a:p>
            <a:pPr eaLnBrk="1" hangingPunct="1"/>
            <a:r>
              <a:rPr lang="en-US" altLang="en-US" dirty="0" smtClean="0">
                <a:solidFill>
                  <a:srgbClr val="898989"/>
                </a:solidFill>
              </a:rPr>
              <a:t>(517) 355-0218 or </a:t>
            </a:r>
            <a:r>
              <a:rPr lang="en-US" altLang="en-US" dirty="0" smtClean="0">
                <a:solidFill>
                  <a:srgbClr val="898989"/>
                </a:solidFill>
                <a:hlinkClick r:id="rId2"/>
              </a:rPr>
              <a:t>dahl@msu.edu</a:t>
            </a:r>
            <a:endParaRPr lang="en-US" altLang="en-US" dirty="0" smtClean="0">
              <a:solidFill>
                <a:srgbClr val="898989"/>
              </a:solidFill>
            </a:endParaRPr>
          </a:p>
          <a:p>
            <a:pPr eaLnBrk="1" hangingPunct="1"/>
            <a:r>
              <a:rPr lang="en-US" altLang="en-US" dirty="0" smtClean="0">
                <a:solidFill>
                  <a:srgbClr val="898989"/>
                </a:solidFill>
              </a:rPr>
              <a:t>Lab Website:  www.psm.msu.edu/SPNL</a:t>
            </a:r>
          </a:p>
          <a:p>
            <a:pPr eaLnBrk="1" hangingPunct="1"/>
            <a:endParaRPr lang="en-US" altLang="en-US" dirty="0" smtClean="0">
              <a:solidFill>
                <a:srgbClr val="898989"/>
              </a:solidFill>
            </a:endParaRPr>
          </a:p>
          <a:p>
            <a:pPr eaLnBrk="1" hangingPunct="1"/>
            <a:endParaRPr lang="en-US" altLang="en-US" dirty="0" smtClean="0">
              <a:solidFill>
                <a:srgbClr val="898989"/>
              </a:solidFill>
            </a:endParaRPr>
          </a:p>
        </p:txBody>
      </p:sp>
      <p:pic>
        <p:nvPicPr>
          <p:cNvPr id="37892" name="Picture 6" descr="helmet_grn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774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12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49C9517-806F-4582-A037-CA6406089D21}" type="slidenum">
              <a:rPr lang="en-US" altLang="en-US"/>
              <a:pPr>
                <a:defRPr/>
              </a:pPr>
              <a:t>5</a:t>
            </a:fld>
            <a:endParaRPr lang="en-US" altLang="en-US"/>
          </a:p>
        </p:txBody>
      </p:sp>
      <p:sp>
        <p:nvSpPr>
          <p:cNvPr id="12291" name="Rectangle 2"/>
          <p:cNvSpPr>
            <a:spLocks noGrp="1" noChangeArrowheads="1"/>
          </p:cNvSpPr>
          <p:nvPr>
            <p:ph type="title"/>
          </p:nvPr>
        </p:nvSpPr>
        <p:spPr/>
        <p:txBody>
          <a:bodyPr/>
          <a:lstStyle/>
          <a:p>
            <a:pPr eaLnBrk="1" hangingPunct="1"/>
            <a:r>
              <a:rPr lang="en-US" altLang="en-US" sz="4800" smtClean="0"/>
              <a:t>What if we don’t have the “Ideal” Loam Soil</a:t>
            </a:r>
          </a:p>
        </p:txBody>
      </p:sp>
      <p:sp>
        <p:nvSpPr>
          <p:cNvPr id="12292" name="Rectangle 3"/>
          <p:cNvSpPr>
            <a:spLocks noGrp="1" noChangeArrowheads="1"/>
          </p:cNvSpPr>
          <p:nvPr>
            <p:ph type="body" idx="1"/>
          </p:nvPr>
        </p:nvSpPr>
        <p:spPr>
          <a:xfrm>
            <a:off x="457200" y="1981200"/>
            <a:ext cx="8229600" cy="4530725"/>
          </a:xfrm>
        </p:spPr>
        <p:txBody>
          <a:bodyPr/>
          <a:lstStyle/>
          <a:p>
            <a:pPr eaLnBrk="1" hangingPunct="1"/>
            <a:endParaRPr lang="en-US" altLang="en-US" sz="4000" smtClean="0"/>
          </a:p>
          <a:p>
            <a:pPr eaLnBrk="1" hangingPunct="1"/>
            <a:endParaRPr lang="en-US" altLang="en-US" sz="4000" smtClean="0"/>
          </a:p>
          <a:p>
            <a:pPr eaLnBrk="1" hangingPunct="1"/>
            <a:r>
              <a:rPr lang="en-US" altLang="en-US" sz="4000" smtClean="0"/>
              <a:t>Properties important for plant growth.</a:t>
            </a:r>
          </a:p>
        </p:txBody>
      </p:sp>
    </p:spTree>
    <p:extLst>
      <p:ext uri="{BB962C8B-B14F-4D97-AF65-F5344CB8AC3E}">
        <p14:creationId xmlns:p14="http://schemas.microsoft.com/office/powerpoint/2010/main" val="414449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5C58F7D-E08C-4637-90CB-DFBA7DD93A00}" type="slidenum">
              <a:rPr lang="en-US" altLang="en-US"/>
              <a:pPr>
                <a:defRPr/>
              </a:pPr>
              <a:t>6</a:t>
            </a:fld>
            <a:endParaRPr lang="en-US" altLang="en-US"/>
          </a:p>
        </p:txBody>
      </p:sp>
      <p:sp>
        <p:nvSpPr>
          <p:cNvPr id="12291" name="Rectangle 2"/>
          <p:cNvSpPr>
            <a:spLocks noGrp="1" noChangeArrowheads="1"/>
          </p:cNvSpPr>
          <p:nvPr>
            <p:ph type="title"/>
          </p:nvPr>
        </p:nvSpPr>
        <p:spPr/>
        <p:txBody>
          <a:bodyPr/>
          <a:lstStyle/>
          <a:p>
            <a:pPr eaLnBrk="1" hangingPunct="1"/>
            <a:r>
              <a:rPr lang="en-US" altLang="en-US" sz="4800" smtClean="0"/>
              <a:t>Soil Properties Important </a:t>
            </a:r>
            <a:br>
              <a:rPr lang="en-US" altLang="en-US" sz="4800" smtClean="0"/>
            </a:br>
            <a:r>
              <a:rPr lang="en-US" altLang="en-US" sz="4800" smtClean="0"/>
              <a:t>for Plant Growth</a:t>
            </a:r>
          </a:p>
        </p:txBody>
      </p:sp>
      <p:sp>
        <p:nvSpPr>
          <p:cNvPr id="12292" name="Rectangle 3"/>
          <p:cNvSpPr>
            <a:spLocks noGrp="1" noChangeArrowheads="1"/>
          </p:cNvSpPr>
          <p:nvPr>
            <p:ph type="body" idx="1"/>
          </p:nvPr>
        </p:nvSpPr>
        <p:spPr>
          <a:xfrm>
            <a:off x="381000" y="2327275"/>
            <a:ext cx="8229600" cy="4530725"/>
          </a:xfrm>
        </p:spPr>
        <p:txBody>
          <a:bodyPr/>
          <a:lstStyle/>
          <a:p>
            <a:pPr eaLnBrk="1" hangingPunct="1">
              <a:lnSpc>
                <a:spcPct val="90000"/>
              </a:lnSpc>
            </a:pPr>
            <a:r>
              <a:rPr lang="en-US" altLang="en-US" sz="4000" smtClean="0"/>
              <a:t>Soil aggregation/ structure</a:t>
            </a:r>
          </a:p>
          <a:p>
            <a:pPr eaLnBrk="1" hangingPunct="1">
              <a:lnSpc>
                <a:spcPct val="90000"/>
              </a:lnSpc>
            </a:pPr>
            <a:r>
              <a:rPr lang="en-US" altLang="en-US" sz="4000" smtClean="0"/>
              <a:t>Water holding capacity</a:t>
            </a:r>
          </a:p>
          <a:p>
            <a:pPr eaLnBrk="1" hangingPunct="1">
              <a:lnSpc>
                <a:spcPct val="90000"/>
              </a:lnSpc>
            </a:pPr>
            <a:r>
              <a:rPr lang="en-US" altLang="en-US" sz="4000" smtClean="0"/>
              <a:t>Organic matter</a:t>
            </a:r>
          </a:p>
          <a:p>
            <a:pPr eaLnBrk="1" hangingPunct="1">
              <a:lnSpc>
                <a:spcPct val="90000"/>
              </a:lnSpc>
            </a:pPr>
            <a:r>
              <a:rPr lang="en-US" altLang="en-US" sz="4000" smtClean="0"/>
              <a:t>Soil pH</a:t>
            </a:r>
          </a:p>
          <a:p>
            <a:pPr eaLnBrk="1" hangingPunct="1">
              <a:lnSpc>
                <a:spcPct val="90000"/>
              </a:lnSpc>
            </a:pPr>
            <a:r>
              <a:rPr lang="en-US" altLang="en-US" sz="4000" smtClean="0"/>
              <a:t>Available nutrient levels</a:t>
            </a:r>
          </a:p>
          <a:p>
            <a:pPr eaLnBrk="1" hangingPunct="1">
              <a:lnSpc>
                <a:spcPct val="90000"/>
              </a:lnSpc>
            </a:pPr>
            <a:endParaRPr lang="en-US" altLang="en-US" smtClean="0"/>
          </a:p>
          <a:p>
            <a:pPr lvl="1"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Soil aggregation/structural types</a:t>
            </a:r>
          </a:p>
        </p:txBody>
      </p:sp>
      <p:pic>
        <p:nvPicPr>
          <p:cNvPr id="8195" name="Content Placeholder 3" descr="f16%20Soil%20structural%20typ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752600"/>
            <a:ext cx="8686800" cy="4648200"/>
          </a:xfrm>
        </p:spPr>
      </p:pic>
    </p:spTree>
    <p:extLst>
      <p:ext uri="{BB962C8B-B14F-4D97-AF65-F5344CB8AC3E}">
        <p14:creationId xmlns:p14="http://schemas.microsoft.com/office/powerpoint/2010/main" val="17592064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67168B2-ACC1-4881-9461-952EC8129E85}" type="slidenum">
              <a:rPr lang="en-US" altLang="en-US"/>
              <a:pPr>
                <a:defRPr/>
              </a:pPr>
              <a:t>8</a:t>
            </a:fld>
            <a:endParaRPr lang="en-US" altLang="en-US"/>
          </a:p>
        </p:txBody>
      </p:sp>
      <p:sp>
        <p:nvSpPr>
          <p:cNvPr id="14339" name="Rectangle 2"/>
          <p:cNvSpPr>
            <a:spLocks noGrp="1" noChangeArrowheads="1"/>
          </p:cNvSpPr>
          <p:nvPr>
            <p:ph type="title"/>
          </p:nvPr>
        </p:nvSpPr>
        <p:spPr/>
        <p:txBody>
          <a:bodyPr/>
          <a:lstStyle/>
          <a:p>
            <a:pPr eaLnBrk="1" hangingPunct="1"/>
            <a:r>
              <a:rPr lang="en-US" altLang="en-US" sz="3800" smtClean="0"/>
              <a:t>Soil Aggregation/Structure and Water Holding Capacity</a:t>
            </a:r>
          </a:p>
        </p:txBody>
      </p:sp>
      <p:sp>
        <p:nvSpPr>
          <p:cNvPr id="14340" name="Rectangle 3"/>
          <p:cNvSpPr>
            <a:spLocks noGrp="1" noChangeArrowheads="1"/>
          </p:cNvSpPr>
          <p:nvPr>
            <p:ph type="body" idx="1"/>
          </p:nvPr>
        </p:nvSpPr>
        <p:spPr/>
        <p:txBody>
          <a:bodyPr/>
          <a:lstStyle/>
          <a:p>
            <a:pPr eaLnBrk="1" hangingPunct="1"/>
            <a:r>
              <a:rPr lang="en-US" altLang="en-US" smtClean="0"/>
              <a:t>How soil particles are held together.</a:t>
            </a:r>
          </a:p>
          <a:p>
            <a:pPr eaLnBrk="1" hangingPunct="1"/>
            <a:endParaRPr lang="en-US" altLang="en-US" smtClean="0"/>
          </a:p>
          <a:p>
            <a:pPr eaLnBrk="1" hangingPunct="1"/>
            <a:r>
              <a:rPr lang="en-US" altLang="en-US" smtClean="0"/>
              <a:t>Role of root exudates</a:t>
            </a:r>
          </a:p>
          <a:p>
            <a:pPr eaLnBrk="1" hangingPunct="1"/>
            <a:r>
              <a:rPr lang="en-US" altLang="en-US" smtClean="0"/>
              <a:t>Also improved by adding organic materials </a:t>
            </a:r>
          </a:p>
          <a:p>
            <a:pPr lvl="1" eaLnBrk="1" hangingPunct="1"/>
            <a:r>
              <a:rPr lang="en-US" altLang="en-US" smtClean="0"/>
              <a:t>Stimulates soil bacteria, worms and other organisms.</a:t>
            </a:r>
          </a:p>
          <a:p>
            <a:pPr lvl="1" eaLnBrk="1" hangingPunct="1"/>
            <a:r>
              <a:rPr lang="en-US" altLang="en-US" smtClean="0"/>
              <a:t>Essential for producing materials that will help bind soil particles together.</a:t>
            </a:r>
          </a:p>
        </p:txBody>
      </p:sp>
    </p:spTree>
    <p:extLst>
      <p:ext uri="{BB962C8B-B14F-4D97-AF65-F5344CB8AC3E}">
        <p14:creationId xmlns:p14="http://schemas.microsoft.com/office/powerpoint/2010/main" val="1479466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Rectangle 7"/>
          <p:cNvSpPr>
            <a:spLocks noGrp="1" noChangeArrowheads="1"/>
          </p:cNvSpPr>
          <p:nvPr>
            <p:ph type="title"/>
          </p:nvPr>
        </p:nvSpPr>
        <p:spPr>
          <a:xfrm>
            <a:off x="685800" y="533400"/>
            <a:ext cx="7772400" cy="1143000"/>
          </a:xfrm>
        </p:spPr>
        <p:txBody>
          <a:bodyPr lIns="90488" tIns="44450" rIns="90488" bIns="44450"/>
          <a:lstStyle/>
          <a:p>
            <a:r>
              <a:rPr lang="en-US" b="1" dirty="0" smtClean="0"/>
              <a:t>Texture vs. Structure</a:t>
            </a:r>
          </a:p>
        </p:txBody>
      </p:sp>
      <p:sp>
        <p:nvSpPr>
          <p:cNvPr id="38920" name="Rectangle 8"/>
          <p:cNvSpPr>
            <a:spLocks noGrp="1" noChangeArrowheads="1"/>
          </p:cNvSpPr>
          <p:nvPr>
            <p:ph idx="1"/>
          </p:nvPr>
        </p:nvSpPr>
        <p:spPr>
          <a:xfrm>
            <a:off x="762000" y="1828800"/>
            <a:ext cx="7772400" cy="4114800"/>
          </a:xfrm>
        </p:spPr>
        <p:txBody>
          <a:bodyPr lIns="90488" tIns="44450" rIns="90488" bIns="44450"/>
          <a:lstStyle/>
          <a:p>
            <a:pPr>
              <a:lnSpc>
                <a:spcPct val="150000"/>
              </a:lnSpc>
            </a:pPr>
            <a:r>
              <a:rPr lang="en-US" dirty="0" smtClean="0"/>
              <a:t>Texture is unchangeable</a:t>
            </a:r>
          </a:p>
          <a:p>
            <a:pPr>
              <a:lnSpc>
                <a:spcPct val="150000"/>
              </a:lnSpc>
            </a:pPr>
            <a:r>
              <a:rPr lang="en-US" dirty="0" smtClean="0"/>
              <a:t>Structure can be improved or destroyed</a:t>
            </a:r>
          </a:p>
          <a:p>
            <a:pPr lvl="1">
              <a:lnSpc>
                <a:spcPct val="150000"/>
              </a:lnSpc>
              <a:buFontTx/>
              <a:buNone/>
            </a:pPr>
            <a:endParaRPr lang="en-US" sz="3200" dirty="0" smtClean="0"/>
          </a:p>
        </p:txBody>
      </p:sp>
      <p:sp>
        <p:nvSpPr>
          <p:cNvPr id="12" name="Slide Number Placeholder 5"/>
          <p:cNvSpPr>
            <a:spLocks noGrp="1"/>
          </p:cNvSpPr>
          <p:nvPr>
            <p:ph type="sldNum" sz="quarter" idx="12"/>
          </p:nvPr>
        </p:nvSpPr>
        <p:spPr/>
        <p:txBody>
          <a:bodyPr/>
          <a:lstStyle/>
          <a:p>
            <a:pPr>
              <a:defRPr/>
            </a:pPr>
            <a:fld id="{6835B020-33C9-4168-BA58-CDC25FD2BC87}" type="slidenum">
              <a:rPr lang="en-US"/>
              <a:pPr>
                <a:defRPr/>
              </a:pPr>
              <a:t>9</a:t>
            </a:fld>
            <a:endParaRPr lang="en-US"/>
          </a:p>
        </p:txBody>
      </p:sp>
      <p:sp>
        <p:nvSpPr>
          <p:cNvPr id="183300" name="Rectangle 10"/>
          <p:cNvSpPr>
            <a:spLocks noChangeArrowheads="1"/>
          </p:cNvSpPr>
          <p:nvPr/>
        </p:nvSpPr>
        <p:spPr bwMode="auto">
          <a:xfrm>
            <a:off x="1966913" y="366713"/>
            <a:ext cx="180975" cy="454025"/>
          </a:xfrm>
          <a:prstGeom prst="rect">
            <a:avLst/>
          </a:prstGeom>
          <a:noFill/>
          <a:ln w="12700">
            <a:noFill/>
            <a:miter lim="800000"/>
            <a:headEnd/>
            <a:tailEnd/>
          </a:ln>
        </p:spPr>
        <p:txBody>
          <a:bodyPr wrap="none" lIns="90488" tIns="44450" rIns="90488" bIns="44450">
            <a:spAutoFit/>
          </a:bodyPr>
          <a:lstStyle/>
          <a:p>
            <a:pPr eaLnBrk="0" hangingPunct="0"/>
            <a:endParaRPr lang="en-US" sz="2400">
              <a:solidFill>
                <a:srgbClr val="714400"/>
              </a:solidFill>
              <a:latin typeface="Clarendon"/>
            </a:endParaRPr>
          </a:p>
        </p:txBody>
      </p:sp>
      <p:pic>
        <p:nvPicPr>
          <p:cNvPr id="183301" name="Picture 15" descr="ph02370j"/>
          <p:cNvPicPr>
            <a:picLocks noChangeAspect="1" noChangeArrowheads="1"/>
          </p:cNvPicPr>
          <p:nvPr/>
        </p:nvPicPr>
        <p:blipFill>
          <a:blip r:embed="rId3" cstate="print"/>
          <a:srcRect/>
          <a:stretch>
            <a:fillRect/>
          </a:stretch>
        </p:blipFill>
        <p:spPr bwMode="auto">
          <a:xfrm>
            <a:off x="3002916" y="3505200"/>
            <a:ext cx="4236084" cy="2767674"/>
          </a:xfrm>
          <a:prstGeom prst="rect">
            <a:avLst/>
          </a:prstGeom>
          <a:noFill/>
          <a:ln w="9525">
            <a:noFill/>
            <a:miter lim="800000"/>
            <a:headEnd/>
            <a:tailEnd/>
          </a:ln>
        </p:spPr>
      </p:pic>
    </p:spTree>
    <p:extLst>
      <p:ext uri="{BB962C8B-B14F-4D97-AF65-F5344CB8AC3E}">
        <p14:creationId xmlns:p14="http://schemas.microsoft.com/office/powerpoint/2010/main" val="59031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anim calcmode="lin" valueType="num">
                                      <p:cBhvr additive="base">
                                        <p:cTn id="7" dur="500" fill="hold"/>
                                        <p:tgtEl>
                                          <p:spTgt spid="389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20">
                                            <p:txEl>
                                              <p:pRg st="1" end="1"/>
                                            </p:txEl>
                                          </p:spTgt>
                                        </p:tgtEl>
                                        <p:attrNameLst>
                                          <p:attrName>style.visibility</p:attrName>
                                        </p:attrNameLst>
                                      </p:cBhvr>
                                      <p:to>
                                        <p:strVal val="visible"/>
                                      </p:to>
                                    </p:set>
                                    <p:anim calcmode="lin" valueType="num">
                                      <p:cBhvr additive="base">
                                        <p:cTn id="13" dur="500" fill="hold"/>
                                        <p:tgtEl>
                                          <p:spTgt spid="3892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9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build="p" autoUpdateAnimBg="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3439</TotalTime>
  <Words>1303</Words>
  <Application>Microsoft Office PowerPoint</Application>
  <PresentationFormat>On-screen Show (4:3)</PresentationFormat>
  <Paragraphs>290</Paragraphs>
  <Slides>48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Clarendon</vt:lpstr>
      <vt:lpstr>Garamond</vt:lpstr>
      <vt:lpstr>Tahoma</vt:lpstr>
      <vt:lpstr>Times New Roman</vt:lpstr>
      <vt:lpstr>Wingdings</vt:lpstr>
      <vt:lpstr>Edge</vt:lpstr>
      <vt:lpstr>Secrets of the Soil with a Sense of Humus</vt:lpstr>
      <vt:lpstr>   Overview - Basic Soils Concepts - Important Soil Properties - Organic Matter &amp; Compost - Decomposition Process - Soil Testing - MSU Soil Test Report   </vt:lpstr>
      <vt:lpstr>What is the “Ideal” soil?</vt:lpstr>
      <vt:lpstr>PowerPoint Presentation</vt:lpstr>
      <vt:lpstr>What if we don’t have the “Ideal” Loam Soil</vt:lpstr>
      <vt:lpstr>Soil Properties Important  for Plant Growth</vt:lpstr>
      <vt:lpstr>Soil aggregation/structural types</vt:lpstr>
      <vt:lpstr>Soil Aggregation/Structure and Water Holding Capacity</vt:lpstr>
      <vt:lpstr>Texture vs. Structure</vt:lpstr>
      <vt:lpstr>Example tilling soil when it is too wet:  Even weeds don’t grow.</vt:lpstr>
      <vt:lpstr>Compaction layers that can form in soil </vt:lpstr>
      <vt:lpstr>Tillage:     Soil too wet to till        Soil just right</vt:lpstr>
      <vt:lpstr>Don’t overdo it with the rototiller:  limit the number of passes over the soil</vt:lpstr>
      <vt:lpstr>IMPROVING STRUCTURE</vt:lpstr>
      <vt:lpstr>Organic Matter</vt:lpstr>
      <vt:lpstr>Composts</vt:lpstr>
      <vt:lpstr>What happens when you add compost to the soil?</vt:lpstr>
      <vt:lpstr>PowerPoint Presentation</vt:lpstr>
      <vt:lpstr>Nitrogen Phosphorus and Potassium Availability in Composts</vt:lpstr>
      <vt:lpstr>Compost Addition</vt:lpstr>
      <vt:lpstr>Benefits of Mulching:   Helps prevent compaction </vt:lpstr>
      <vt:lpstr>Benefits of Mulching:   Moisture retention </vt:lpstr>
      <vt:lpstr>Benefits of Mulching </vt:lpstr>
      <vt:lpstr>          Meet the Decomposers</vt:lpstr>
      <vt:lpstr>How does the Process of Decomposition Work?</vt:lpstr>
      <vt:lpstr>Bacteria enhance soil quality by:</vt:lpstr>
      <vt:lpstr>How do soil fungi operate in the decomposition process</vt:lpstr>
      <vt:lpstr>Mycorrhizae</vt:lpstr>
      <vt:lpstr>Mycorrhizae</vt:lpstr>
      <vt:lpstr>Earthworms enhance soil quality by:</vt:lpstr>
      <vt:lpstr>Types of Mulch</vt:lpstr>
      <vt:lpstr>Turning fall’s deposit into black gold!</vt:lpstr>
      <vt:lpstr>Benefits of using leaves as mulch</vt:lpstr>
      <vt:lpstr>How to use leaves</vt:lpstr>
      <vt:lpstr>How Does Soil Testing Fit In?</vt:lpstr>
      <vt:lpstr>What Does an MSU Soil Test Include?</vt:lpstr>
      <vt:lpstr>Importance of Proper Soil pH </vt:lpstr>
      <vt:lpstr>SOIL pH &amp; NUTRIENT AVAILABILITY: mineral soils</vt:lpstr>
      <vt:lpstr>      What Does The Hydrangea Tell You about the pH of the Soil?</vt:lpstr>
      <vt:lpstr>PowerPoint Presentation</vt:lpstr>
      <vt:lpstr>When should a soil test be performed?</vt:lpstr>
      <vt:lpstr>Soil Test When:</vt:lpstr>
      <vt:lpstr>MSU Extension Soil Testing Services </vt:lpstr>
      <vt:lpstr>PowerPoint Presentation</vt:lpstr>
      <vt:lpstr>Website:  homesoiltest.msu.edu</vt:lpstr>
      <vt:lpstr>PowerPoint Presentation</vt:lpstr>
      <vt:lpstr>Smart Fertilizer Application</vt:lpstr>
      <vt:lpstr>Questions???????????</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Soil and Plant Nutrient Lab</dc:title>
  <dc:creator>Dahl</dc:creator>
  <cp:lastModifiedBy>Dahl, Jonathan</cp:lastModifiedBy>
  <cp:revision>108</cp:revision>
  <cp:lastPrinted>2017-03-20T19:51:47Z</cp:lastPrinted>
  <dcterms:created xsi:type="dcterms:W3CDTF">2006-02-16T13:33:26Z</dcterms:created>
  <dcterms:modified xsi:type="dcterms:W3CDTF">2019-10-16T17:44:09Z</dcterms:modified>
</cp:coreProperties>
</file>